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drawings/drawing1.xml" ContentType="application/vnd.openxmlformats-officedocument.drawingml.chartshapes+xml"/>
  <Override PartName="/ppt/charts/chart9.xml" ContentType="application/vnd.openxmlformats-officedocument.drawingml.chart+xml"/>
  <Override PartName="/ppt/drawings/drawing2.xml" ContentType="application/vnd.openxmlformats-officedocument.drawingml.chartshapes+xml"/>
  <Override PartName="/ppt/charts/chart10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40"/>
  </p:notesMasterIdLst>
  <p:sldIdLst>
    <p:sldId id="376" r:id="rId7"/>
    <p:sldId id="258" r:id="rId8"/>
    <p:sldId id="257" r:id="rId9"/>
    <p:sldId id="362" r:id="rId10"/>
    <p:sldId id="367" r:id="rId11"/>
    <p:sldId id="368" r:id="rId12"/>
    <p:sldId id="359" r:id="rId13"/>
    <p:sldId id="380" r:id="rId14"/>
    <p:sldId id="349" r:id="rId15"/>
    <p:sldId id="360" r:id="rId16"/>
    <p:sldId id="370" r:id="rId17"/>
    <p:sldId id="369" r:id="rId18"/>
    <p:sldId id="382" r:id="rId19"/>
    <p:sldId id="348" r:id="rId20"/>
    <p:sldId id="363" r:id="rId21"/>
    <p:sldId id="355" r:id="rId22"/>
    <p:sldId id="381" r:id="rId23"/>
    <p:sldId id="357" r:id="rId24"/>
    <p:sldId id="439" r:id="rId25"/>
    <p:sldId id="464" r:id="rId26"/>
    <p:sldId id="466" r:id="rId27"/>
    <p:sldId id="463" r:id="rId28"/>
    <p:sldId id="445" r:id="rId29"/>
    <p:sldId id="449" r:id="rId30"/>
    <p:sldId id="461" r:id="rId31"/>
    <p:sldId id="460" r:id="rId32"/>
    <p:sldId id="459" r:id="rId33"/>
    <p:sldId id="462" r:id="rId34"/>
    <p:sldId id="468" r:id="rId35"/>
    <p:sldId id="469" r:id="rId36"/>
    <p:sldId id="446" r:id="rId37"/>
    <p:sldId id="458" r:id="rId38"/>
    <p:sldId id="37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A56"/>
    <a:srgbClr val="0099CC"/>
    <a:srgbClr val="94C9D0"/>
    <a:srgbClr val="DC4070"/>
    <a:srgbClr val="005197"/>
    <a:srgbClr val="F3F3F3"/>
    <a:srgbClr val="005AAB"/>
    <a:srgbClr val="9B5F4F"/>
    <a:srgbClr val="CB5560"/>
    <a:srgbClr val="71C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110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00%20DATA%20P\Penelitian\Hasil%20Simulasi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00%20DATA%20P\Penelitian\Hasil%20Simula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wt'!$B$6:$L$6</c:f>
              <c:numCache>
                <c:formatCode>0.00</c:formatCode>
                <c:ptCount val="11"/>
                <c:pt idx="0">
                  <c:v>582.32086791369295</c:v>
                </c:pt>
                <c:pt idx="1">
                  <c:v>593.130525147909</c:v>
                </c:pt>
                <c:pt idx="2">
                  <c:v>621.01849020364898</c:v>
                </c:pt>
                <c:pt idx="3">
                  <c:v>661.41206768059396</c:v>
                </c:pt>
                <c:pt idx="4">
                  <c:v>717.181170720978</c:v>
                </c:pt>
                <c:pt idx="5">
                  <c:v>778.58638902509597</c:v>
                </c:pt>
                <c:pt idx="6">
                  <c:v>833.559444204589</c:v>
                </c:pt>
                <c:pt idx="7">
                  <c:v>881.20203668631098</c:v>
                </c:pt>
                <c:pt idx="8">
                  <c:v>923.34532545275704</c:v>
                </c:pt>
                <c:pt idx="9">
                  <c:v>961.36022864002996</c:v>
                </c:pt>
                <c:pt idx="10">
                  <c:v>996.25561934693997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30-441C-9719-F17FE3512B3D}"/>
            </c:ext>
          </c:extLst>
        </c:ser>
        <c:ser>
          <c:idx val="1"/>
          <c:order val="1"/>
          <c:tx>
            <c:v>PtZIF, 2 jam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'Variasi wt'!$B$19:$L$19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wt'!$B$20:$L$20</c:f>
              <c:numCache>
                <c:formatCode>0.00</c:formatCode>
                <c:ptCount val="11"/>
                <c:pt idx="0">
                  <c:v>585.24026759832702</c:v>
                </c:pt>
                <c:pt idx="1">
                  <c:v>599.31283495390596</c:v>
                </c:pt>
                <c:pt idx="2">
                  <c:v>634.65017287367903</c:v>
                </c:pt>
                <c:pt idx="3">
                  <c:v>681.94882234762599</c:v>
                </c:pt>
                <c:pt idx="4">
                  <c:v>739.09777716188501</c:v>
                </c:pt>
                <c:pt idx="5">
                  <c:v>797.04257901857102</c:v>
                </c:pt>
                <c:pt idx="6">
                  <c:v>849.38132548511601</c:v>
                </c:pt>
                <c:pt idx="7">
                  <c:v>895.40017694702101</c:v>
                </c:pt>
                <c:pt idx="8">
                  <c:v>936.30468929850599</c:v>
                </c:pt>
                <c:pt idx="9">
                  <c:v>973.354793390998</c:v>
                </c:pt>
                <c:pt idx="10">
                  <c:v>1007.5277414947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30-441C-9719-F17FE3512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15875" cap="flat" cmpd="sng" algn="ctr">
            <a:solidFill>
              <a:srgbClr val="FF0000"/>
            </a:solidFill>
            <a:prstDash val="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673"/>
        <c:crossBetween val="midCat"/>
      </c:valAx>
      <c:valAx>
        <c:axId val="188574496"/>
        <c:scaling>
          <c:orientation val="minMax"/>
          <c:min val="5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</a:t>
                </a:r>
                <a:r>
                  <a:rPr lang="en-US" baseline="0"/>
                  <a:t>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v>PtZIF, 2 jam, 25% LA</c:v>
          </c:tx>
          <c:spPr>
            <a:ln w="19050" cap="rnd" cmpd="sng" algn="ctr">
              <a:solidFill>
                <a:schemeClr val="accent1">
                  <a:tint val="77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1">
                  <a:tint val="77000"/>
                </a:schemeClr>
              </a:solidFill>
              <a:ln w="6350" cap="flat" cmpd="sng" algn="ctr">
                <a:solidFill>
                  <a:schemeClr val="accent1">
                    <a:tint val="77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T-LHSV'!$C$74:$G$74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  <c:extLst xmlns:c15="http://schemas.microsoft.com/office/drawing/2012/chart"/>
            </c:numRef>
          </c:xVal>
          <c:yVal>
            <c:numRef>
              <c:f>'Variasi T-LHSV'!$C$75:$G$75</c:f>
              <c:numCache>
                <c:formatCode>0.000</c:formatCode>
                <c:ptCount val="5"/>
                <c:pt idx="0">
                  <c:v>95.139021509877907</c:v>
                </c:pt>
                <c:pt idx="1">
                  <c:v>95.950179682842602</c:v>
                </c:pt>
                <c:pt idx="2">
                  <c:v>96.6391683367723</c:v>
                </c:pt>
                <c:pt idx="3">
                  <c:v>97.222068346402295</c:v>
                </c:pt>
                <c:pt idx="4">
                  <c:v>97.713224594663501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0-1F7D-43D9-B355-01FAD64E28B3}"/>
            </c:ext>
          </c:extLst>
        </c:ser>
        <c:ser>
          <c:idx val="4"/>
          <c:order val="1"/>
          <c:tx>
            <c:v>NiMo (optimal)</c:v>
          </c:tx>
          <c:spPr>
            <a:ln w="19050" cap="rnd" cmpd="sng" algn="ctr">
              <a:solidFill>
                <a:schemeClr val="accent1">
                  <a:shade val="53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1">
                    <a:shade val="53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T-LHSV'!$C$11:$I$11</c:f>
              <c:numCache>
                <c:formatCode>0.000</c:formatCode>
                <c:ptCount val="7"/>
                <c:pt idx="0">
                  <c:v>83.907757012793596</c:v>
                </c:pt>
                <c:pt idx="1">
                  <c:v>87.648996849006394</c:v>
                </c:pt>
                <c:pt idx="2">
                  <c:v>90.6765436737833</c:v>
                </c:pt>
                <c:pt idx="3">
                  <c:v>93.067669419020305</c:v>
                </c:pt>
                <c:pt idx="4">
                  <c:v>94.9179368974537</c:v>
                </c:pt>
                <c:pt idx="5">
                  <c:v>96.324768773211204</c:v>
                </c:pt>
                <c:pt idx="6">
                  <c:v>97.377819462919703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7D-43D9-B355-01FAD64E2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</a:t>
                </a:r>
                <a:r>
                  <a:rPr lang="en-US" baseline="0"/>
                  <a:t>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v>PtZIF, 2 jam, 25% LA</c:v>
          </c:tx>
          <c:xVal>
            <c:numRef>
              <c:f>'Variasi T-LHSV'!$J$74:$N$74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T-LHSV'!$J$75:$N$75</c:f>
              <c:numCache>
                <c:formatCode>0.000</c:formatCode>
                <c:ptCount val="5"/>
                <c:pt idx="0">
                  <c:v>36.983143051685197</c:v>
                </c:pt>
                <c:pt idx="1">
                  <c:v>36.083402804335698</c:v>
                </c:pt>
                <c:pt idx="2">
                  <c:v>35.224121297929599</c:v>
                </c:pt>
                <c:pt idx="3">
                  <c:v>34.402093520993702</c:v>
                </c:pt>
                <c:pt idx="4">
                  <c:v>33.614567491145301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0-B6F8-4DB5-918E-04FA50EC1EFF}"/>
            </c:ext>
          </c:extLst>
        </c:ser>
        <c:ser>
          <c:idx val="4"/>
          <c:order val="1"/>
          <c:tx>
            <c:v>NiMo (optimal)</c:v>
          </c:tx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T-LHSV'!$L$11:$R$11</c:f>
              <c:numCache>
                <c:formatCode>0.000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F8-4DB5-918E-04FA50EC1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umpan (K)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Selektivitas HDO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midCat"/>
        <c:majorUnit val="1"/>
      </c:valAx>
      <c:spPr>
        <a:noFill/>
        <a:ln w="15875">
          <a:solidFill>
            <a:schemeClr val="tx1"/>
          </a:solidFill>
        </a:ln>
        <a:effectLst/>
        <a:sp3d/>
      </c:spPr>
    </c:plotArea>
    <c:legend>
      <c:legendPos val="b"/>
      <c:overlay val="0"/>
    </c:legend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0"/>
          <c:tx>
            <c:v>PtZIF, 2 jam</c:v>
          </c:tx>
          <c:spPr>
            <a:ln w="19050" cap="rnd" cmpd="sng" algn="ctr">
              <a:solidFill>
                <a:schemeClr val="accent1">
                  <a:shade val="70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1">
                    <a:shade val="70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T-LHSV'!$Q$100:$U$100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T-LHSV'!$Q$101:$U$101</c:f>
              <c:numCache>
                <c:formatCode>0.00</c:formatCode>
                <c:ptCount val="5"/>
                <c:pt idx="0">
                  <c:v>5.6911144211482856E-2</c:v>
                </c:pt>
                <c:pt idx="1">
                  <c:v>-1.544978208355599</c:v>
                </c:pt>
                <c:pt idx="2">
                  <c:v>-3.1994230850569334</c:v>
                </c:pt>
                <c:pt idx="3">
                  <c:v>-4.8882172221701046</c:v>
                </c:pt>
                <c:pt idx="4">
                  <c:v>-6.5960017536422724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97-4B84-99D8-8C3B4A6190F6}"/>
            </c:ext>
          </c:extLst>
        </c:ser>
        <c:ser>
          <c:idx val="5"/>
          <c:order val="1"/>
          <c:tx>
            <c:v>NiMo, 1 jam</c:v>
          </c:tx>
          <c:spPr>
            <a:ln w="19050" cap="rnd" cmpd="sng" algn="ctr">
              <a:solidFill>
                <a:schemeClr val="accent1">
                  <a:shade val="50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1">
                  <a:shade val="50000"/>
                </a:schemeClr>
              </a:solidFill>
              <a:ln w="635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T-LHSV'!$U$33:$AA$33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397-4B84-99D8-8C3B4A6190F6}"/>
            </c:ext>
          </c:extLst>
        </c:ser>
        <c:ser>
          <c:idx val="0"/>
          <c:order val="2"/>
          <c:tx>
            <c:v>NiMo, 2 jam</c:v>
          </c:tx>
          <c:spPr>
            <a:ln w="19050" cap="rnd" cmpd="sng" algn="ctr">
              <a:solidFill>
                <a:schemeClr val="accent1">
                  <a:tint val="50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1">
                  <a:tint val="50000"/>
                </a:schemeClr>
              </a:solidFill>
              <a:ln w="6350" cap="flat" cmpd="sng" algn="ctr">
                <a:solidFill>
                  <a:schemeClr val="accent1">
                    <a:tint val="50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T-LHSV'!$U$30:$AA$30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397-4B84-99D8-8C3B4A619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 dodekana per jam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low"/>
        <c:spPr>
          <a:noFill/>
          <a:ln w="6350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At val="583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wt'!$B$7:$L$7</c:f>
              <c:numCache>
                <c:formatCode>0.00</c:formatCode>
                <c:ptCount val="11"/>
                <c:pt idx="0">
                  <c:v>78.605373584982203</c:v>
                </c:pt>
                <c:pt idx="1">
                  <c:v>80.683324466781002</c:v>
                </c:pt>
                <c:pt idx="2">
                  <c:v>85.367724692187295</c:v>
                </c:pt>
                <c:pt idx="3">
                  <c:v>90.6765436737833</c:v>
                </c:pt>
                <c:pt idx="4">
                  <c:v>95.755192452269</c:v>
                </c:pt>
                <c:pt idx="5">
                  <c:v>98.824894911561501</c:v>
                </c:pt>
                <c:pt idx="6">
                  <c:v>99.787335542830505</c:v>
                </c:pt>
                <c:pt idx="7">
                  <c:v>99.969060172791401</c:v>
                </c:pt>
                <c:pt idx="8">
                  <c:v>99.995834394181301</c:v>
                </c:pt>
                <c:pt idx="9">
                  <c:v>99.9994453223633</c:v>
                </c:pt>
                <c:pt idx="10">
                  <c:v>99.999924983532907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F8-4AA7-B495-72CBD9D5C426}"/>
            </c:ext>
          </c:extLst>
        </c:ser>
        <c:ser>
          <c:idx val="1"/>
          <c:order val="1"/>
          <c:tx>
            <c:v>PtZIF, 2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wt'!$B$21:$L$21</c:f>
              <c:numCache>
                <c:formatCode>0.00</c:formatCode>
                <c:ptCount val="11"/>
                <c:pt idx="0">
                  <c:v>93.587299302340796</c:v>
                </c:pt>
                <c:pt idx="1">
                  <c:v>94.343427295438005</c:v>
                </c:pt>
                <c:pt idx="2">
                  <c:v>95.883798860774604</c:v>
                </c:pt>
                <c:pt idx="3">
                  <c:v>97.351490043760293</c:v>
                </c:pt>
                <c:pt idx="4">
                  <c:v>98.519353215227795</c:v>
                </c:pt>
                <c:pt idx="5">
                  <c:v>99.240296524879099</c:v>
                </c:pt>
                <c:pt idx="6">
                  <c:v>99.610538148894094</c:v>
                </c:pt>
                <c:pt idx="7">
                  <c:v>99.791185765136007</c:v>
                </c:pt>
                <c:pt idx="8">
                  <c:v>99.881706984230206</c:v>
                </c:pt>
                <c:pt idx="9">
                  <c:v>99.929467292113799</c:v>
                </c:pt>
                <c:pt idx="10">
                  <c:v>99.956058506093498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AF8-4AA7-B495-72CBD9D5C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00.1"/>
          <c:min val="7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wt'!$B$8:$L$8</c:f>
              <c:numCache>
                <c:formatCode>0.00</c:formatCode>
                <c:ptCount val="11"/>
                <c:pt idx="0">
                  <c:v>40.300687267453497</c:v>
                </c:pt>
                <c:pt idx="1">
                  <c:v>39.693557871638198</c:v>
                </c:pt>
                <c:pt idx="2">
                  <c:v>38.2868418568357</c:v>
                </c:pt>
                <c:pt idx="3">
                  <c:v>36.561929312939803</c:v>
                </c:pt>
                <c:pt idx="4">
                  <c:v>34.538576268039897</c:v>
                </c:pt>
                <c:pt idx="5">
                  <c:v>32.491275010019699</c:v>
                </c:pt>
                <c:pt idx="6">
                  <c:v>30.663368899056</c:v>
                </c:pt>
                <c:pt idx="7">
                  <c:v>29.049481457591199</c:v>
                </c:pt>
                <c:pt idx="8">
                  <c:v>27.6083754135833</c:v>
                </c:pt>
                <c:pt idx="9">
                  <c:v>26.3143802988338</c:v>
                </c:pt>
                <c:pt idx="10">
                  <c:v>25.145645412392401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31-46E1-B82B-EE446ABCCEE5}"/>
            </c:ext>
          </c:extLst>
        </c:ser>
        <c:ser>
          <c:idx val="1"/>
          <c:order val="1"/>
          <c:tx>
            <c:v>PtZIF, 2 jam</c:v>
          </c:tx>
          <c:xVal>
            <c:numRef>
              <c:f>'Variasi wt'!$B$19:$L$19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wt'!$B$22:$L$22</c:f>
              <c:numCache>
                <c:formatCode>0.00</c:formatCode>
                <c:ptCount val="11"/>
                <c:pt idx="0">
                  <c:v>38.234110745507898</c:v>
                </c:pt>
                <c:pt idx="1">
                  <c:v>37.5513241341759</c:v>
                </c:pt>
                <c:pt idx="2">
                  <c:v>36.047412109692402</c:v>
                </c:pt>
                <c:pt idx="3">
                  <c:v>34.359077006778698</c:v>
                </c:pt>
                <c:pt idx="4">
                  <c:v>32.561301513084999</c:v>
                </c:pt>
                <c:pt idx="5">
                  <c:v>30.803071174559602</c:v>
                </c:pt>
                <c:pt idx="6">
                  <c:v>29.191377403289199</c:v>
                </c:pt>
                <c:pt idx="7">
                  <c:v>27.751814916275901</c:v>
                </c:pt>
                <c:pt idx="8">
                  <c:v>26.470678110032999</c:v>
                </c:pt>
                <c:pt idx="9">
                  <c:v>25.3245335930255</c:v>
                </c:pt>
                <c:pt idx="10">
                  <c:v>24.290491267127699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31-46E1-B82B-EE446ABCC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</a:t>
                </a:r>
                <a:r>
                  <a:rPr lang="en-US" baseline="0"/>
                  <a:t>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in val="2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Selektivitas</a:t>
                </a:r>
                <a:r>
                  <a:rPr lang="en-US" baseline="0"/>
                  <a:t> HDO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dPt>
            <c:idx val="3"/>
            <c:marker>
              <c:spPr>
                <a:solidFill>
                  <a:srgbClr val="FF0000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5E0-407C-9759-3E7DD6236921}"/>
              </c:ext>
            </c:extLst>
          </c:dPt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wt'!$B$10:$L$10</c:f>
              <c:numCache>
                <c:formatCode>0.00</c:formatCode>
                <c:ptCount val="11"/>
                <c:pt idx="0">
                  <c:v>-1.3421667248621585</c:v>
                </c:pt>
                <c:pt idx="1">
                  <c:v>-0.25969378595012271</c:v>
                </c:pt>
                <c:pt idx="2">
                  <c:v>1.7911768538759123</c:v>
                </c:pt>
                <c:pt idx="3">
                  <c:v>3.250210825242795</c:v>
                </c:pt>
                <c:pt idx="4">
                  <c:v>2.9991520885298</c:v>
                </c:pt>
                <c:pt idx="5">
                  <c:v>0</c:v>
                </c:pt>
                <c:pt idx="6">
                  <c:v>-4.7067411828931336</c:v>
                </c:pt>
                <c:pt idx="7">
                  <c:v>-9.5578498813669164</c:v>
                </c:pt>
                <c:pt idx="8">
                  <c:v>-14.021543342711462</c:v>
                </c:pt>
                <c:pt idx="9">
                  <c:v>-18.048364974179858</c:v>
                </c:pt>
                <c:pt idx="10">
                  <c:v>-21.687814172949281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5E0-407C-9759-3E7DD6236921}"/>
            </c:ext>
          </c:extLst>
        </c:ser>
        <c:ser>
          <c:idx val="1"/>
          <c:order val="1"/>
          <c:tx>
            <c:v>PtZIF, 2 jam</c:v>
          </c:tx>
          <c:dPt>
            <c:idx val="0"/>
            <c:marker>
              <c:spPr>
                <a:solidFill>
                  <a:srgbClr val="FF0000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5E0-407C-9759-3E7DD6236921}"/>
              </c:ext>
            </c:extLst>
          </c:dPt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wt'!$B$24:$L$24</c:f>
              <c:numCache>
                <c:formatCode>0.00</c:formatCode>
                <c:ptCount val="11"/>
                <c:pt idx="0">
                  <c:v>17.053885947824192</c:v>
                </c:pt>
                <c:pt idx="1">
                  <c:v>15.892366798726625</c:v>
                </c:pt>
                <c:pt idx="2">
                  <c:v>13.06735979946588</c:v>
                </c:pt>
                <c:pt idx="3">
                  <c:v>9.4213375777676589</c:v>
                </c:pt>
                <c:pt idx="4">
                  <c:v>4.9400423749787636</c:v>
                </c:pt>
                <c:pt idx="5">
                  <c:v>0</c:v>
                </c:pt>
                <c:pt idx="6">
                  <c:v>-4.8786946287763691</c:v>
                </c:pt>
                <c:pt idx="7">
                  <c:v>-9.4055691406446655</c:v>
                </c:pt>
                <c:pt idx="8">
                  <c:v>-13.509391972157376</c:v>
                </c:pt>
                <c:pt idx="9">
                  <c:v>-17.214751782189481</c:v>
                </c:pt>
                <c:pt idx="10">
                  <c:v>-20.573879865078368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5E0-407C-9759-3E7DD62369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0"/>
        <c:crossBetween val="midCat"/>
      </c:valAx>
      <c:valAx>
        <c:axId val="188574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</a:t>
                </a:r>
                <a:r>
                  <a:rPr lang="en-US" baseline="0"/>
                  <a:t> dodekana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At val="0.5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T-LHSV'!$C$15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T-LHSV'!$C$16:$C$22</c:f>
              <c:numCache>
                <c:formatCode>0.00</c:formatCode>
                <c:ptCount val="7"/>
                <c:pt idx="0">
                  <c:v>662.60502502206805</c:v>
                </c:pt>
                <c:pt idx="1">
                  <c:v>662.602329842362</c:v>
                </c:pt>
                <c:pt idx="2">
                  <c:v>662.54473067143101</c:v>
                </c:pt>
                <c:pt idx="3">
                  <c:v>661.27371633003304</c:v>
                </c:pt>
                <c:pt idx="4">
                  <c:v>656.58812571926603</c:v>
                </c:pt>
                <c:pt idx="5">
                  <c:v>648.52200809728402</c:v>
                </c:pt>
                <c:pt idx="6">
                  <c:v>638.98689594371001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48-4D40-B3FE-6F406D2D0130}"/>
            </c:ext>
          </c:extLst>
        </c:ser>
        <c:ser>
          <c:idx val="1"/>
          <c:order val="1"/>
          <c:tx>
            <c:strRef>
              <c:f>'Variasi T-LHSV'!$D$15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T-LHSV'!$D$16:$D$22</c:f>
              <c:numCache>
                <c:formatCode>0.00</c:formatCode>
                <c:ptCount val="7"/>
                <c:pt idx="0">
                  <c:v>668.07832464049704</c:v>
                </c:pt>
                <c:pt idx="1">
                  <c:v>668.07729120937802</c:v>
                </c:pt>
                <c:pt idx="2">
                  <c:v>668.050334731882</c:v>
                </c:pt>
                <c:pt idx="3">
                  <c:v>667.32599747576</c:v>
                </c:pt>
                <c:pt idx="4">
                  <c:v>664.275206355313</c:v>
                </c:pt>
                <c:pt idx="5">
                  <c:v>658.41615669809005</c:v>
                </c:pt>
                <c:pt idx="6">
                  <c:v>650.80273541101599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48-4D40-B3FE-6F406D2D0130}"/>
            </c:ext>
          </c:extLst>
        </c:ser>
        <c:ser>
          <c:idx val="2"/>
          <c:order val="2"/>
          <c:tx>
            <c:strRef>
              <c:f>'Variasi T-LHSV'!$E$15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3">
                <a:tint val="83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T-LHSV'!$E$16:$E$22</c:f>
              <c:numCache>
                <c:formatCode>0.00</c:formatCode>
                <c:ptCount val="7"/>
                <c:pt idx="0">
                  <c:v>673.81928153209901</c:v>
                </c:pt>
                <c:pt idx="1">
                  <c:v>673.81890271187001</c:v>
                </c:pt>
                <c:pt idx="2">
                  <c:v>673.80666463631701</c:v>
                </c:pt>
                <c:pt idx="3">
                  <c:v>673.40096585066203</c:v>
                </c:pt>
                <c:pt idx="4">
                  <c:v>671.44910746664402</c:v>
                </c:pt>
                <c:pt idx="5">
                  <c:v>667.29685055356595</c:v>
                </c:pt>
                <c:pt idx="6">
                  <c:v>661.41206768059396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48-4D40-B3FE-6F406D2D0130}"/>
            </c:ext>
          </c:extLst>
        </c:ser>
        <c:ser>
          <c:idx val="3"/>
          <c:order val="3"/>
          <c:tx>
            <c:strRef>
              <c:f>'Variasi T-LHSV'!$F$15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T-LHSV'!$F$16:$F$22</c:f>
              <c:numCache>
                <c:formatCode>0.00</c:formatCode>
                <c:ptCount val="7"/>
                <c:pt idx="0">
                  <c:v>679.80211251263597</c:v>
                </c:pt>
                <c:pt idx="1">
                  <c:v>679.80198023343905</c:v>
                </c:pt>
                <c:pt idx="2">
                  <c:v>679.79660923694905</c:v>
                </c:pt>
                <c:pt idx="3">
                  <c:v>679.57374846484799</c:v>
                </c:pt>
                <c:pt idx="4">
                  <c:v>678.34584011203299</c:v>
                </c:pt>
                <c:pt idx="5">
                  <c:v>675.46313513335303</c:v>
                </c:pt>
                <c:pt idx="6">
                  <c:v>671.03380582837804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748-4D40-B3FE-6F406D2D0130}"/>
            </c:ext>
          </c:extLst>
        </c:ser>
        <c:ser>
          <c:idx val="4"/>
          <c:order val="4"/>
          <c:tx>
            <c:strRef>
              <c:f>'Variasi T-LHSV'!$G$15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3">
                <a:shade val="82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T-LHSV'!$G$16:$G$22</c:f>
              <c:numCache>
                <c:formatCode>0.00</c:formatCode>
                <c:ptCount val="7"/>
                <c:pt idx="0">
                  <c:v>686.00413070985496</c:v>
                </c:pt>
                <c:pt idx="1">
                  <c:v>686.00408682331897</c:v>
                </c:pt>
                <c:pt idx="2">
                  <c:v>686.00181543819201</c:v>
                </c:pt>
                <c:pt idx="3">
                  <c:v>685.88200750091801</c:v>
                </c:pt>
                <c:pt idx="4">
                  <c:v>685.12267331362705</c:v>
                </c:pt>
                <c:pt idx="5">
                  <c:v>683.157561671591</c:v>
                </c:pt>
                <c:pt idx="6">
                  <c:v>679.89705604652602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48-4D40-B3FE-6F406D2D0130}"/>
            </c:ext>
          </c:extLst>
        </c:ser>
        <c:ser>
          <c:idx val="5"/>
          <c:order val="5"/>
          <c:tx>
            <c:strRef>
              <c:f>'Variasi T-LHSV'!$H$15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T-LHSV'!$H$16:$H$22</c:f>
              <c:numCache>
                <c:formatCode>0.00</c:formatCode>
                <c:ptCount val="7"/>
                <c:pt idx="0">
                  <c:v>692.40544651796597</c:v>
                </c:pt>
                <c:pt idx="1">
                  <c:v>692.405432664248</c:v>
                </c:pt>
                <c:pt idx="2">
                  <c:v>692.404509888853</c:v>
                </c:pt>
                <c:pt idx="3">
                  <c:v>692.34161382327397</c:v>
                </c:pt>
                <c:pt idx="4">
                  <c:v>691.88043920797202</c:v>
                </c:pt>
                <c:pt idx="5">
                  <c:v>690.563639854396</c:v>
                </c:pt>
                <c:pt idx="6">
                  <c:v>688.20944558445206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748-4D40-B3FE-6F406D2D0130}"/>
            </c:ext>
          </c:extLst>
        </c:ser>
        <c:ser>
          <c:idx val="6"/>
          <c:order val="6"/>
          <c:tx>
            <c:strRef>
              <c:f>'Variasi T-LHSV'!$I$15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3">
                <a:shade val="47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T-LHSV'!$I$16:$I$22</c:f>
              <c:numCache>
                <c:formatCode>0.00</c:formatCode>
                <c:ptCount val="7"/>
                <c:pt idx="0">
                  <c:v>698.98859779257305</c:v>
                </c:pt>
                <c:pt idx="1">
                  <c:v>698.98859368387502</c:v>
                </c:pt>
                <c:pt idx="2">
                  <c:v>698.98823449268104</c:v>
                </c:pt>
                <c:pt idx="3">
                  <c:v>698.956057467194</c:v>
                </c:pt>
                <c:pt idx="4">
                  <c:v>698.68130396085496</c:v>
                </c:pt>
                <c:pt idx="5">
                  <c:v>697.81373678599903</c:v>
                </c:pt>
                <c:pt idx="6">
                  <c:v>696.14346650944697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48-4D40-B3FE-6F406D2D0130}"/>
            </c:ext>
          </c:extLst>
        </c:ser>
        <c:bandFmts>
          <c:bandFmt>
            <c:idx val="0"/>
            <c:spPr>
              <a:solidFill>
                <a:schemeClr val="accent3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3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3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3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3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3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6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outlet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T-LHSV'!$C$4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T-LHSV'!$C$5:$C$11</c:f>
              <c:numCache>
                <c:formatCode>0.000</c:formatCode>
                <c:ptCount val="7"/>
                <c:pt idx="0">
                  <c:v>99.999996512185703</c:v>
                </c:pt>
                <c:pt idx="1">
                  <c:v>99.998238956382906</c:v>
                </c:pt>
                <c:pt idx="2">
                  <c:v>99.960674386061399</c:v>
                </c:pt>
                <c:pt idx="3">
                  <c:v>99.130022824814105</c:v>
                </c:pt>
                <c:pt idx="4">
                  <c:v>96.037677954623703</c:v>
                </c:pt>
                <c:pt idx="5">
                  <c:v>90.589487437228698</c:v>
                </c:pt>
                <c:pt idx="6">
                  <c:v>83.907757012793596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00-44A8-9BC9-85A6C10406A7}"/>
            </c:ext>
          </c:extLst>
        </c:ser>
        <c:ser>
          <c:idx val="1"/>
          <c:order val="1"/>
          <c:tx>
            <c:strRef>
              <c:f>'Variasi T-LHSV'!$D$4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T-LHSV'!$D$5:$D$11</c:f>
              <c:numCache>
                <c:formatCode>0.000</c:formatCode>
                <c:ptCount val="7"/>
                <c:pt idx="0">
                  <c:v>99.999999053544499</c:v>
                </c:pt>
                <c:pt idx="1">
                  <c:v>99.999282957225702</c:v>
                </c:pt>
                <c:pt idx="2">
                  <c:v>99.980603134888099</c:v>
                </c:pt>
                <c:pt idx="3">
                  <c:v>99.478060525754202</c:v>
                </c:pt>
                <c:pt idx="4">
                  <c:v>97.348225427002404</c:v>
                </c:pt>
                <c:pt idx="5">
                  <c:v>93.193066016470894</c:v>
                </c:pt>
                <c:pt idx="6">
                  <c:v>87.648996849006394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00-44A8-9BC9-85A6C10406A7}"/>
            </c:ext>
          </c:extLst>
        </c:ser>
        <c:ser>
          <c:idx val="2"/>
          <c:order val="2"/>
          <c:tx>
            <c:strRef>
              <c:f>'Variasi T-LHSV'!$E$4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T-LHSV'!$E$5:$E$11</c:f>
              <c:numCache>
                <c:formatCode>0.000</c:formatCode>
                <c:ptCount val="7"/>
                <c:pt idx="0">
                  <c:v>99.999999738317797</c:v>
                </c:pt>
                <c:pt idx="1">
                  <c:v>99.999721269674595</c:v>
                </c:pt>
                <c:pt idx="2">
                  <c:v>99.990724920928002</c:v>
                </c:pt>
                <c:pt idx="3">
                  <c:v>99.692288357393593</c:v>
                </c:pt>
                <c:pt idx="4">
                  <c:v>98.250870773698196</c:v>
                </c:pt>
                <c:pt idx="5">
                  <c:v>95.1519155130364</c:v>
                </c:pt>
                <c:pt idx="6">
                  <c:v>90.6765436737833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00-44A8-9BC9-85A6C10406A7}"/>
            </c:ext>
          </c:extLst>
        </c:ser>
        <c:ser>
          <c:idx val="3"/>
          <c:order val="3"/>
          <c:tx>
            <c:strRef>
              <c:f>'Variasi T-LHSV'!$F$4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T-LHSV'!$F$5:$F$11</c:f>
              <c:numCache>
                <c:formatCode>0.000</c:formatCode>
                <c:ptCount val="7"/>
                <c:pt idx="0">
                  <c:v>99.999999935672307</c:v>
                </c:pt>
                <c:pt idx="1">
                  <c:v>99.999896944142407</c:v>
                </c:pt>
                <c:pt idx="2">
                  <c:v>99.9957150588817</c:v>
                </c:pt>
                <c:pt idx="3">
                  <c:v>99.822129415907597</c:v>
                </c:pt>
                <c:pt idx="4">
                  <c:v>98.863410046047903</c:v>
                </c:pt>
                <c:pt idx="5">
                  <c:v>96.596787390903003</c:v>
                </c:pt>
                <c:pt idx="6">
                  <c:v>93.067669419020305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00-44A8-9BC9-85A6C10406A7}"/>
            </c:ext>
          </c:extLst>
        </c:ser>
        <c:ser>
          <c:idx val="4"/>
          <c:order val="4"/>
          <c:tx>
            <c:strRef>
              <c:f>'Variasi T-LHSV'!$G$4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T-LHSV'!$G$5:$G$11</c:f>
              <c:numCache>
                <c:formatCode>0.000</c:formatCode>
                <c:ptCount val="7"/>
                <c:pt idx="0">
                  <c:v>100.000000023341</c:v>
                </c:pt>
                <c:pt idx="1">
                  <c:v>99.999963886316493</c:v>
                </c:pt>
                <c:pt idx="2">
                  <c:v>99.998093528637</c:v>
                </c:pt>
                <c:pt idx="3">
                  <c:v>99.899418495576299</c:v>
                </c:pt>
                <c:pt idx="4">
                  <c:v>99.273107967239994</c:v>
                </c:pt>
                <c:pt idx="5">
                  <c:v>97.644746368865896</c:v>
                </c:pt>
                <c:pt idx="6">
                  <c:v>94.9179368974537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00-44A8-9BC9-85A6C10406A7}"/>
            </c:ext>
          </c:extLst>
        </c:ser>
        <c:ser>
          <c:idx val="5"/>
          <c:order val="5"/>
          <c:tx>
            <c:strRef>
              <c:f>'Variasi T-LHSV'!$H$4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T-LHSV'!$H$5:$H$11</c:f>
              <c:numCache>
                <c:formatCode>0.000</c:formatCode>
                <c:ptCount val="7"/>
                <c:pt idx="0">
                  <c:v>100.000000037481</c:v>
                </c:pt>
                <c:pt idx="1">
                  <c:v>99.999987990952405</c:v>
                </c:pt>
                <c:pt idx="2">
                  <c:v>99.999185509144496</c:v>
                </c:pt>
                <c:pt idx="3">
                  <c:v>99.944482788279799</c:v>
                </c:pt>
                <c:pt idx="4">
                  <c:v>99.543034486872102</c:v>
                </c:pt>
                <c:pt idx="5">
                  <c:v>98.393333382553195</c:v>
                </c:pt>
                <c:pt idx="6">
                  <c:v>96.324768773211204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F00-44A8-9BC9-85A6C10406A7}"/>
            </c:ext>
          </c:extLst>
        </c:ser>
        <c:ser>
          <c:idx val="6"/>
          <c:order val="6"/>
          <c:tx>
            <c:strRef>
              <c:f>'Variasi T-LHSV'!$I$4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T-LHSV'!$I$5:$I$11</c:f>
              <c:numCache>
                <c:formatCode>0.000</c:formatCode>
                <c:ptCount val="7"/>
                <c:pt idx="0">
                  <c:v>100.000000030465</c:v>
                </c:pt>
                <c:pt idx="1">
                  <c:v>99.999996263548496</c:v>
                </c:pt>
                <c:pt idx="2">
                  <c:v>99.999666808302706</c:v>
                </c:pt>
                <c:pt idx="3">
                  <c:v>99.970151942376802</c:v>
                </c:pt>
                <c:pt idx="4">
                  <c:v>99.718001498808405</c:v>
                </c:pt>
                <c:pt idx="5">
                  <c:v>98.920282063157998</c:v>
                </c:pt>
                <c:pt idx="6">
                  <c:v>97.377819462919703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00-44A8-9BC9-85A6C10406A7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'Variasi T-LHSV'!$K$5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T-LHSV'!$L$5:$R$5</c:f>
              <c:numCache>
                <c:formatCode>0.000</c:formatCode>
                <c:ptCount val="7"/>
                <c:pt idx="0">
                  <c:v>37.8923436965433</c:v>
                </c:pt>
                <c:pt idx="1">
                  <c:v>36.972004613439502</c:v>
                </c:pt>
                <c:pt idx="2">
                  <c:v>36.0811947193083</c:v>
                </c:pt>
                <c:pt idx="3">
                  <c:v>35.219556134656401</c:v>
                </c:pt>
                <c:pt idx="4">
                  <c:v>34.386610528242798</c:v>
                </c:pt>
                <c:pt idx="5">
                  <c:v>33.5817752004507</c:v>
                </c:pt>
                <c:pt idx="6">
                  <c:v>32.804390267131801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C0-4012-84FF-1FBFFFDFA160}"/>
            </c:ext>
          </c:extLst>
        </c:ser>
        <c:ser>
          <c:idx val="1"/>
          <c:order val="1"/>
          <c:tx>
            <c:strRef>
              <c:f>'Variasi T-LHSV'!$K$6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T-LHSV'!$L$6:$R$6</c:f>
              <c:numCache>
                <c:formatCode>0.000</c:formatCode>
                <c:ptCount val="7"/>
                <c:pt idx="0">
                  <c:v>37.892450648645102</c:v>
                </c:pt>
                <c:pt idx="1">
                  <c:v>36.9720447834653</c:v>
                </c:pt>
                <c:pt idx="2">
                  <c:v>36.081209127180202</c:v>
                </c:pt>
                <c:pt idx="3">
                  <c:v>35.219561052549899</c:v>
                </c:pt>
                <c:pt idx="4">
                  <c:v>34.386612122048597</c:v>
                </c:pt>
                <c:pt idx="5">
                  <c:v>33.581775692026099</c:v>
                </c:pt>
                <c:pt idx="6">
                  <c:v>32.804390410101597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C0-4012-84FF-1FBFFFDFA160}"/>
            </c:ext>
          </c:extLst>
        </c:ser>
        <c:ser>
          <c:idx val="2"/>
          <c:order val="2"/>
          <c:tx>
            <c:strRef>
              <c:f>'Variasi T-LHSV'!$K$7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T-LHSV'!$L$7:$R$7</c:f>
              <c:numCache>
                <c:formatCode>0.000</c:formatCode>
                <c:ptCount val="7"/>
                <c:pt idx="0">
                  <c:v>37.894736508860802</c:v>
                </c:pt>
                <c:pt idx="1">
                  <c:v>36.973092619940303</c:v>
                </c:pt>
                <c:pt idx="2">
                  <c:v>36.081674569881002</c:v>
                </c:pt>
                <c:pt idx="3">
                  <c:v>35.219760706562802</c:v>
                </c:pt>
                <c:pt idx="4">
                  <c:v>34.386694566031103</c:v>
                </c:pt>
                <c:pt idx="5">
                  <c:v>33.581808367014197</c:v>
                </c:pt>
                <c:pt idx="6">
                  <c:v>32.804402807722099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C0-4012-84FF-1FBFFFDFA160}"/>
            </c:ext>
          </c:extLst>
        </c:ser>
        <c:ser>
          <c:idx val="3"/>
          <c:order val="3"/>
          <c:tx>
            <c:strRef>
              <c:f>'Variasi T-LHSV'!$K$8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T-LHSV'!$L$8:$R$8</c:f>
              <c:numCache>
                <c:formatCode>0.000</c:formatCode>
                <c:ptCount val="7"/>
                <c:pt idx="0">
                  <c:v>37.9452666429614</c:v>
                </c:pt>
                <c:pt idx="1">
                  <c:v>37.001277683774802</c:v>
                </c:pt>
                <c:pt idx="2">
                  <c:v>36.097113311238303</c:v>
                </c:pt>
                <c:pt idx="3">
                  <c:v>35.228047732903597</c:v>
                </c:pt>
                <c:pt idx="4">
                  <c:v>34.391043972612202</c:v>
                </c:pt>
                <c:pt idx="5">
                  <c:v>33.584035676803097</c:v>
                </c:pt>
                <c:pt idx="6">
                  <c:v>32.805513436182302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C0-4012-84FF-1FBFFFDFA160}"/>
            </c:ext>
          </c:extLst>
        </c:ser>
        <c:ser>
          <c:idx val="4"/>
          <c:order val="4"/>
          <c:tx>
            <c:strRef>
              <c:f>'Variasi T-LHSV'!$K$9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T-LHSV'!$L$9:$R$9</c:f>
              <c:numCache>
                <c:formatCode>0.000</c:formatCode>
                <c:ptCount val="7"/>
                <c:pt idx="0">
                  <c:v>38.133078697463702</c:v>
                </c:pt>
                <c:pt idx="1">
                  <c:v>37.120618347845401</c:v>
                </c:pt>
                <c:pt idx="2">
                  <c:v>36.171641060190098</c:v>
                </c:pt>
                <c:pt idx="3">
                  <c:v>35.273803535096803</c:v>
                </c:pt>
                <c:pt idx="4">
                  <c:v>34.418645899377204</c:v>
                </c:pt>
                <c:pt idx="5">
                  <c:v>33.600379794795003</c:v>
                </c:pt>
                <c:pt idx="6">
                  <c:v>32.815001253641803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C0-4012-84FF-1FBFFFDFA160}"/>
            </c:ext>
          </c:extLst>
        </c:ser>
        <c:ser>
          <c:idx val="5"/>
          <c:order val="5"/>
          <c:tx>
            <c:strRef>
              <c:f>'Variasi T-LHSV'!$K$10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T-LHSV'!$L$10:$R$10</c:f>
              <c:numCache>
                <c:formatCode>0.000</c:formatCode>
                <c:ptCount val="7"/>
                <c:pt idx="0">
                  <c:v>38.462557506515601</c:v>
                </c:pt>
                <c:pt idx="1">
                  <c:v>37.352839012056101</c:v>
                </c:pt>
                <c:pt idx="2">
                  <c:v>36.331620139167001</c:v>
                </c:pt>
                <c:pt idx="3">
                  <c:v>35.381878864959802</c:v>
                </c:pt>
                <c:pt idx="4">
                  <c:v>34.490369170950601</c:v>
                </c:pt>
                <c:pt idx="5">
                  <c:v>33.6471723329905</c:v>
                </c:pt>
                <c:pt idx="6">
                  <c:v>32.845012095832502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C0-4012-84FF-1FBFFFDFA160}"/>
            </c:ext>
          </c:extLst>
        </c:ser>
        <c:ser>
          <c:idx val="6"/>
          <c:order val="6"/>
          <c:tx>
            <c:strRef>
              <c:f>'Variasi T-LHSV'!$K$11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T-LHSV'!$L$11:$R$11</c:f>
              <c:numCache>
                <c:formatCode>0.000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C0-4012-84FF-1FBFFFDFA160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3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Selektivitas HDO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0"/>
      <c:perspective val="0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'Variasi T-LHSV'!$T$16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T-LHSV'!$U$16:$AA$16</c:f>
              <c:numCache>
                <c:formatCode>0.00</c:formatCode>
                <c:ptCount val="7"/>
                <c:pt idx="0">
                  <c:v>7.7546564335523342</c:v>
                </c:pt>
                <c:pt idx="1">
                  <c:v>5.1374860296555154</c:v>
                </c:pt>
                <c:pt idx="2">
                  <c:v>2.6042859015652677</c:v>
                </c:pt>
                <c:pt idx="3">
                  <c:v>0.15403985956328131</c:v>
                </c:pt>
                <c:pt idx="4">
                  <c:v>-2.2146119237632726</c:v>
                </c:pt>
                <c:pt idx="5">
                  <c:v>-4.5033264318897723</c:v>
                </c:pt>
                <c:pt idx="6">
                  <c:v>-6.7139801269546249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4-424A-ABC8-7BA25B72A9BC}"/>
            </c:ext>
          </c:extLst>
        </c:ser>
        <c:ser>
          <c:idx val="1"/>
          <c:order val="1"/>
          <c:tx>
            <c:strRef>
              <c:f>'Variasi T-LHSV'!$T$17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T-LHSV'!$U$17:$AA$17</c:f>
              <c:numCache>
                <c:formatCode>0.00</c:formatCode>
                <c:ptCount val="7"/>
                <c:pt idx="0">
                  <c:v>7.7530667201765491</c:v>
                </c:pt>
                <c:pt idx="1">
                  <c:v>5.1368473748790979</c:v>
                </c:pt>
                <c:pt idx="2">
                  <c:v>2.6040411524297928</c:v>
                </c:pt>
                <c:pt idx="3">
                  <c:v>0.15395069441089512</c:v>
                </c:pt>
                <c:pt idx="4">
                  <c:v>-2.2146427281804852</c:v>
                </c:pt>
                <c:pt idx="5">
                  <c:v>-4.5033365380284334</c:v>
                </c:pt>
                <c:pt idx="6">
                  <c:v>-6.7139832343971415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14-424A-ABC8-7BA25B72A9BC}"/>
            </c:ext>
          </c:extLst>
        </c:ser>
        <c:ser>
          <c:idx val="2"/>
          <c:order val="2"/>
          <c:tx>
            <c:strRef>
              <c:f>'Variasi T-LHSV'!$T$18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T-LHSV'!$U$18:$AA$18</c:f>
              <c:numCache>
                <c:formatCode>0.00</c:formatCode>
                <c:ptCount val="7"/>
                <c:pt idx="0">
                  <c:v>7.7190867874436657</c:v>
                </c:pt>
                <c:pt idx="1">
                  <c:v>5.1201870179601299</c:v>
                </c:pt>
                <c:pt idx="2">
                  <c:v>2.5961339684624254</c:v>
                </c:pt>
                <c:pt idx="3">
                  <c:v>0.15033009964746863</c:v>
                </c:pt>
                <c:pt idx="4">
                  <c:v>-2.2162372228563139</c:v>
                </c:pt>
                <c:pt idx="5">
                  <c:v>-4.5040099641905247</c:v>
                </c:pt>
                <c:pt idx="6">
                  <c:v>-6.7142553150222595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14-424A-ABC8-7BA25B72A9BC}"/>
            </c:ext>
          </c:extLst>
        </c:ser>
        <c:ser>
          <c:idx val="3"/>
          <c:order val="3"/>
          <c:tx>
            <c:strRef>
              <c:f>'Variasi T-LHSV'!$T$19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T-LHSV'!$U$19:$AA$19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14-424A-ABC8-7BA25B72A9BC}"/>
            </c:ext>
          </c:extLst>
        </c:ser>
        <c:ser>
          <c:idx val="4"/>
          <c:order val="4"/>
          <c:tx>
            <c:strRef>
              <c:f>'Variasi T-LHSV'!$T$20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T-LHSV'!$U$20:$AA$20</c:f>
              <c:numCache>
                <c:formatCode>0.00</c:formatCode>
                <c:ptCount val="7"/>
                <c:pt idx="0">
                  <c:v>4.1425277034574801</c:v>
                </c:pt>
                <c:pt idx="1">
                  <c:v>2.7608847856988548</c:v>
                </c:pt>
                <c:pt idx="2">
                  <c:v>1.0623085476120084</c:v>
                </c:pt>
                <c:pt idx="3">
                  <c:v>-0.83179055467472118</c:v>
                </c:pt>
                <c:pt idx="4">
                  <c:v>-2.8349691780293775</c:v>
                </c:pt>
                <c:pt idx="5">
                  <c:v>-4.8870491096894781</c:v>
                </c:pt>
                <c:pt idx="6">
                  <c:v>-6.9469559058260337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14-424A-ABC8-7BA25B72A9BC}"/>
            </c:ext>
          </c:extLst>
        </c:ser>
        <c:ser>
          <c:idx val="5"/>
          <c:order val="5"/>
          <c:tx>
            <c:strRef>
              <c:f>'Variasi T-LHSV'!$T$21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T-LHSV'!$U$21:$AA$21</c:f>
              <c:numCache>
                <c:formatCode>0.00</c:formatCode>
                <c:ptCount val="7"/>
                <c:pt idx="0">
                  <c:v>-0.91667893369321996</c:v>
                </c:pt>
                <c:pt idx="1">
                  <c:v>-1.0098892842538798</c:v>
                </c:pt>
                <c:pt idx="2">
                  <c:v>-1.6924451664715745</c:v>
                </c:pt>
                <c:pt idx="3">
                  <c:v>-2.8085261377867075</c:v>
                </c:pt>
                <c:pt idx="4">
                  <c:v>-4.2295962308498991</c:v>
                </c:pt>
                <c:pt idx="5">
                  <c:v>-5.8546573876646804</c:v>
                </c:pt>
                <c:pt idx="6">
                  <c:v>-7.6069367854157699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614-424A-ABC8-7BA25B72A9BC}"/>
            </c:ext>
          </c:extLst>
        </c:ser>
        <c:ser>
          <c:idx val="6"/>
          <c:order val="6"/>
          <c:tx>
            <c:strRef>
              <c:f>'Variasi T-LHSV'!$T$22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T-LHSV'!$U$22:$AA$22</c:f>
              <c:numCache>
                <c:formatCode>0.00</c:formatCode>
                <c:ptCount val="7"/>
                <c:pt idx="0">
                  <c:v>-7.2682172417896291</c:v>
                </c:pt>
                <c:pt idx="1">
                  <c:v>-6.1303899358700198</c:v>
                </c:pt>
                <c:pt idx="2">
                  <c:v>-5.7223700521186416</c:v>
                </c:pt>
                <c:pt idx="3">
                  <c:v>-5.9148974528974092</c:v>
                </c:pt>
                <c:pt idx="4">
                  <c:v>-6.5802664049366424</c:v>
                </c:pt>
                <c:pt idx="5">
                  <c:v>-7.6034713238601466</c:v>
                </c:pt>
                <c:pt idx="6">
                  <c:v>-8.8870021310854064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614-424A-ABC8-7BA25B72A9BC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tickLblSkip val="2"/>
        <c:noMultiLvlLbl val="0"/>
      </c:catAx>
      <c:valAx>
        <c:axId val="2108742192"/>
        <c:scaling>
          <c:orientation val="minMax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Perubahan perolehan dodekana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  <c:majorUnit val="5"/>
      </c:valAx>
      <c:serAx>
        <c:axId val="238840320"/>
        <c:scaling>
          <c:orientation val="maxMin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T-LHSV'!$T$27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T-LHSV'!$U$27:$AA$27</c:f>
              <c:numCache>
                <c:formatCode>0.00</c:formatCode>
                <c:ptCount val="7"/>
                <c:pt idx="0">
                  <c:v>-64.081781188815896</c:v>
                </c:pt>
                <c:pt idx="1">
                  <c:v>-64.954171323448165</c:v>
                </c:pt>
                <c:pt idx="2">
                  <c:v>-65.798571366144913</c:v>
                </c:pt>
                <c:pt idx="3">
                  <c:v>-66.615320046812244</c:v>
                </c:pt>
                <c:pt idx="4">
                  <c:v>-67.404870641254419</c:v>
                </c:pt>
                <c:pt idx="5">
                  <c:v>-68.167775477296601</c:v>
                </c:pt>
                <c:pt idx="6">
                  <c:v>-68.904660042318213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D-4391-B7A6-C27F86C647B3}"/>
            </c:ext>
          </c:extLst>
        </c:ser>
        <c:ser>
          <c:idx val="1"/>
          <c:order val="1"/>
          <c:tx>
            <c:strRef>
              <c:f>'Variasi T-LHSV'!$T$28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T-LHSV'!$U$28:$AA$28</c:f>
              <c:numCache>
                <c:formatCode>0.00</c:formatCode>
                <c:ptCount val="7"/>
                <c:pt idx="0">
                  <c:v>-46.123466639911726</c:v>
                </c:pt>
                <c:pt idx="1">
                  <c:v>-47.431576312560452</c:v>
                </c:pt>
                <c:pt idx="2">
                  <c:v>-48.697979423785107</c:v>
                </c:pt>
                <c:pt idx="3">
                  <c:v>-49.923024652794552</c:v>
                </c:pt>
                <c:pt idx="4">
                  <c:v>-51.10732136409024</c:v>
                </c:pt>
                <c:pt idx="5">
                  <c:v>-52.251668269014218</c:v>
                </c:pt>
                <c:pt idx="6">
                  <c:v>-53.356991617198567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4D-4391-B7A6-C27F86C647B3}"/>
            </c:ext>
          </c:extLst>
        </c:ser>
        <c:ser>
          <c:idx val="2"/>
          <c:order val="2"/>
          <c:tx>
            <c:strRef>
              <c:f>'Variasi T-LHSV'!$T$29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T-LHSV'!$U$29:$AA$29</c:f>
              <c:numCache>
                <c:formatCode>0.00</c:formatCode>
                <c:ptCount val="7"/>
                <c:pt idx="0">
                  <c:v>-28.187275475037566</c:v>
                </c:pt>
                <c:pt idx="1">
                  <c:v>-29.91987532135991</c:v>
                </c:pt>
                <c:pt idx="2">
                  <c:v>-31.602577354358385</c:v>
                </c:pt>
                <c:pt idx="3">
                  <c:v>-33.23311326690169</c:v>
                </c:pt>
                <c:pt idx="4">
                  <c:v>-34.810824815237545</c:v>
                </c:pt>
                <c:pt idx="5">
                  <c:v>-36.336006642793691</c:v>
                </c:pt>
                <c:pt idx="6">
                  <c:v>-37.809503543348178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4D-4391-B7A6-C27F86C647B3}"/>
            </c:ext>
          </c:extLst>
        </c:ser>
        <c:ser>
          <c:idx val="3"/>
          <c:order val="3"/>
          <c:tx>
            <c:strRef>
              <c:f>'Variasi T-LHSV'!$T$30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T-LHSV'!$U$30:$AA$30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4D-4391-B7A6-C27F86C647B3}"/>
            </c:ext>
          </c:extLst>
        </c:ser>
        <c:ser>
          <c:idx val="4"/>
          <c:order val="4"/>
          <c:tx>
            <c:strRef>
              <c:f>'Variasi T-LHSV'!$T$31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T-LHSV'!$U$31:$AA$31</c:f>
              <c:numCache>
                <c:formatCode>0.00</c:formatCode>
                <c:ptCount val="7"/>
                <c:pt idx="0">
                  <c:v>38.856703604609969</c:v>
                </c:pt>
                <c:pt idx="1">
                  <c:v>37.014513047598456</c:v>
                </c:pt>
                <c:pt idx="2">
                  <c:v>34.749744730149331</c:v>
                </c:pt>
                <c:pt idx="3">
                  <c:v>32.22427926043369</c:v>
                </c:pt>
                <c:pt idx="4">
                  <c:v>29.553374429294148</c:v>
                </c:pt>
                <c:pt idx="5">
                  <c:v>26.81726785374736</c:v>
                </c:pt>
                <c:pt idx="6">
                  <c:v>24.070725458898615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D-4391-B7A6-C27F86C647B3}"/>
            </c:ext>
          </c:extLst>
        </c:ser>
        <c:ser>
          <c:idx val="5"/>
          <c:order val="5"/>
          <c:tx>
            <c:strRef>
              <c:f>'Variasi T-LHSV'!$T$32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T-LHSV'!$U$32:$AA$32</c:f>
              <c:numCache>
                <c:formatCode>0.00</c:formatCode>
                <c:ptCount val="7"/>
                <c:pt idx="0">
                  <c:v>65.138868443844643</c:v>
                </c:pt>
                <c:pt idx="1">
                  <c:v>64.983517859576864</c:v>
                </c:pt>
                <c:pt idx="2">
                  <c:v>63.845924722547373</c:v>
                </c:pt>
                <c:pt idx="3">
                  <c:v>61.985789770355503</c:v>
                </c:pt>
                <c:pt idx="4">
                  <c:v>59.617339615250167</c:v>
                </c:pt>
                <c:pt idx="5">
                  <c:v>56.908904353892197</c:v>
                </c:pt>
                <c:pt idx="6">
                  <c:v>53.988438690973716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4D-4391-B7A6-C27F86C647B3}"/>
            </c:ext>
          </c:extLst>
        </c:ser>
        <c:ser>
          <c:idx val="6"/>
          <c:order val="6"/>
          <c:tx>
            <c:strRef>
              <c:f>'Variasi T-LHSV'!$T$33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T-LHSV'!$U$33:$AA$33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4D-4391-B7A6-C27F86C647B3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  <c:auto val="1"/>
        <c:lblAlgn val="ctr"/>
        <c:lblOffset val="100"/>
        <c:tickLblSkip val="2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 dodekana </a:t>
                </a:r>
              </a:p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 jam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  <c:majorUnit val="25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0.39845</cdr:y>
    </cdr:from>
    <cdr:to>
      <cdr:x>0.754</cdr:x>
      <cdr:y>0.47272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42065D60-C0C5-4B64-8DEF-DDC74DC08C09}"/>
            </a:ext>
          </a:extLst>
        </cdr:cNvPr>
        <cdr:cNvSpPr/>
      </cdr:nvSpPr>
      <cdr:spPr>
        <a:xfrm xmlns:a="http://schemas.openxmlformats.org/drawingml/2006/main">
          <a:off x="1800000" y="1290972"/>
          <a:ext cx="914400" cy="24063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dirty="0">
              <a:solidFill>
                <a:schemeClr val="tx1"/>
              </a:solidFill>
            </a:rPr>
            <a:t>Baseline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0.46532</cdr:x>
      <cdr:y>0.44033</cdr:y>
    </cdr:from>
    <cdr:to>
      <cdr:x>0.71932</cdr:x>
      <cdr:y>0.5146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C630E3C-2EE3-4FA2-B9BB-84CE7CDC98F5}"/>
            </a:ext>
          </a:extLst>
        </cdr:cNvPr>
        <cdr:cNvSpPr/>
      </cdr:nvSpPr>
      <cdr:spPr>
        <a:xfrm xmlns:a="http://schemas.openxmlformats.org/drawingml/2006/main">
          <a:off x="1675162" y="1426685"/>
          <a:ext cx="914400" cy="24063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900" dirty="0">
              <a:solidFill>
                <a:schemeClr val="tx1"/>
              </a:solidFill>
            </a:rPr>
            <a:t>Baseline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3154-F9AD-467E-9F9A-7B4CEF834A9B}" type="datetimeFigureOut">
              <a:rPr lang="id-ID" smtClean="0"/>
              <a:t>21/07/2022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76EE9-990A-43B3-B9DA-0D15E08AC4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1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asdsasdad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414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39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12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40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1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865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57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9D403-927D-A60A-51ED-2105BB1F9CC8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9D2D7-F8FB-172D-2C48-BF5E89E9D6F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  <p:sldLayoutId id="214748370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10F87-81E5-A214-126B-4DD3754152A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ommons.wikimedia.org/wiki/File:Industry-1827884_1280.jp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4243526"/>
            <a:ext cx="12192000" cy="1429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1290934" y="4387690"/>
            <a:ext cx="51009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Times New Roman" panose="02020603050405020304" pitchFamily="18" charset="0"/>
              </a:rPr>
              <a:t>C2.2021.K.11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	</a:t>
            </a: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Hanif Muhammad Dhiya Ulhaq	(13018019)</a:t>
            </a:r>
          </a:p>
          <a:p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Prama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Pradipta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Andrisi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		(13018032)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1306853" y="2567484"/>
            <a:ext cx="95782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1"/>
                </a:solidFill>
                <a:cs typeface="Arial" pitchFamily="34" charset="0"/>
              </a:rPr>
              <a:t>STUDI KINETIK DAN SIMULASI KONSEPTUAL REAKTOR PRODUKSI BIOAVTUR</a:t>
            </a:r>
            <a:endParaRPr lang="ko-KR" altLang="en-US" sz="4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CB44-6F3B-4340-80D1-E0B3743F75B2}"/>
              </a:ext>
            </a:extLst>
          </p:cNvPr>
          <p:cNvSpPr txBox="1"/>
          <p:nvPr/>
        </p:nvSpPr>
        <p:spPr>
          <a:xfrm>
            <a:off x="7386221" y="4387691"/>
            <a:ext cx="35148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err="1">
                <a:solidFill>
                  <a:schemeClr val="bg1"/>
                </a:solidFill>
                <a:cs typeface="Times New Roman" panose="02020603050405020304" pitchFamily="18" charset="0"/>
              </a:rPr>
              <a:t>Pembimbing</a:t>
            </a:r>
            <a:endParaRPr lang="en-US" altLang="ko-KR" sz="2000" b="1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Ir. IGBN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Makertiharta</a:t>
            </a:r>
            <a:endParaRPr lang="en-US" altLang="ko-KR" sz="20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Haryo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Pandu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Winoto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EAED64-A6FC-4A5D-9354-BFA3E6E1631E}"/>
              </a:ext>
            </a:extLst>
          </p:cNvPr>
          <p:cNvSpPr/>
          <p:nvPr/>
        </p:nvSpPr>
        <p:spPr>
          <a:xfrm>
            <a:off x="-1" y="0"/>
            <a:ext cx="1124203" cy="1185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2" descr="Download Logo ITB - DitSTI">
            <a:extLst>
              <a:ext uri="{FF2B5EF4-FFF2-40B4-BE49-F238E27FC236}">
                <a16:creationId xmlns:a16="http://schemas.microsoft.com/office/drawing/2014/main" id="{D6F9EB0A-5C7E-4825-9187-94D65FF1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49" y="-8705"/>
            <a:ext cx="116955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A0227-36C0-4A49-8CFE-C5132584F8EA}"/>
              </a:ext>
            </a:extLst>
          </p:cNvPr>
          <p:cNvSpPr/>
          <p:nvPr/>
        </p:nvSpPr>
        <p:spPr>
          <a:xfrm>
            <a:off x="1124202" y="328409"/>
            <a:ext cx="11067798" cy="528351"/>
          </a:xfrm>
          <a:prstGeom prst="rect">
            <a:avLst/>
          </a:pr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 TK4093 </a:t>
            </a:r>
            <a:r>
              <a:rPr lang="en-US" sz="2500" err="1">
                <a:solidFill>
                  <a:schemeClr val="bg1"/>
                </a:solidFill>
                <a:cs typeface="Times New Roman" panose="02020603050405020304" pitchFamily="18" charset="0"/>
              </a:rPr>
              <a:t>Penelitian</a:t>
            </a:r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Teknik Kimia II</a:t>
            </a:r>
            <a:endParaRPr lang="en-ID" sz="25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3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6DCD8D-2658-4922-B4A1-398A0D5DC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28912"/>
              </p:ext>
            </p:extLst>
          </p:nvPr>
        </p:nvGraphicFramePr>
        <p:xfrm>
          <a:off x="378060" y="1451092"/>
          <a:ext cx="11128138" cy="3934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4127">
                  <a:extLst>
                    <a:ext uri="{9D8B030D-6E8A-4147-A177-3AD203B41FA5}">
                      <a16:colId xmlns:a16="http://schemas.microsoft.com/office/drawing/2014/main" val="3525235825"/>
                    </a:ext>
                  </a:extLst>
                </a:gridCol>
                <a:gridCol w="1476091">
                  <a:extLst>
                    <a:ext uri="{9D8B030D-6E8A-4147-A177-3AD203B41FA5}">
                      <a16:colId xmlns:a16="http://schemas.microsoft.com/office/drawing/2014/main" val="1058942111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384992795"/>
                    </a:ext>
                  </a:extLst>
                </a:gridCol>
                <a:gridCol w="1448478">
                  <a:extLst>
                    <a:ext uri="{9D8B030D-6E8A-4147-A177-3AD203B41FA5}">
                      <a16:colId xmlns:a16="http://schemas.microsoft.com/office/drawing/2014/main" val="3099054333"/>
                    </a:ext>
                  </a:extLst>
                </a:gridCol>
                <a:gridCol w="969165">
                  <a:extLst>
                    <a:ext uri="{9D8B030D-6E8A-4147-A177-3AD203B41FA5}">
                      <a16:colId xmlns:a16="http://schemas.microsoft.com/office/drawing/2014/main" val="2517772253"/>
                    </a:ext>
                  </a:extLst>
                </a:gridCol>
                <a:gridCol w="1541131">
                  <a:extLst>
                    <a:ext uri="{9D8B030D-6E8A-4147-A177-3AD203B41FA5}">
                      <a16:colId xmlns:a16="http://schemas.microsoft.com/office/drawing/2014/main" val="3988816239"/>
                    </a:ext>
                  </a:extLst>
                </a:gridCol>
                <a:gridCol w="1080381">
                  <a:extLst>
                    <a:ext uri="{9D8B030D-6E8A-4147-A177-3AD203B41FA5}">
                      <a16:colId xmlns:a16="http://schemas.microsoft.com/office/drawing/2014/main" val="3000525252"/>
                    </a:ext>
                  </a:extLst>
                </a:gridCol>
                <a:gridCol w="1302811">
                  <a:extLst>
                    <a:ext uri="{9D8B030D-6E8A-4147-A177-3AD203B41FA5}">
                      <a16:colId xmlns:a16="http://schemas.microsoft.com/office/drawing/2014/main" val="3686307804"/>
                    </a:ext>
                  </a:extLst>
                </a:gridCol>
              </a:tblGrid>
              <a:tr h="22633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err="1">
                          <a:effectLst/>
                        </a:rPr>
                        <a:t>Asam</a:t>
                      </a:r>
                      <a:r>
                        <a:rPr lang="en-ID" sz="1400">
                          <a:effectLst/>
                        </a:rPr>
                        <a:t> Lemak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Struktur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>
                          <a:effectLst/>
                        </a:rPr>
                        <a:t>% </a:t>
                      </a:r>
                      <a:r>
                        <a:rPr lang="en-ID" sz="1100" err="1">
                          <a:effectLst/>
                        </a:rPr>
                        <a:t>massa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77992"/>
                  </a:ext>
                </a:extLst>
              </a:tr>
              <a:tr h="26064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Rapeseed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Jarak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Sunflower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PKO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Kelapa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662708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Kaprilat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­7,6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906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Kuprat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5,5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46032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 err="1">
                          <a:effectLst/>
                        </a:rPr>
                        <a:t>Asam</a:t>
                      </a:r>
                      <a:r>
                        <a:rPr lang="en-ID" sz="1400" b="1">
                          <a:effectLst/>
                        </a:rPr>
                        <a:t> </a:t>
                      </a:r>
                      <a:r>
                        <a:rPr lang="en-ID" sz="1400" b="1" err="1">
                          <a:effectLst/>
                        </a:rPr>
                        <a:t>Laurat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C12:0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-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47,8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669209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Asam Miristat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C14:0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16,3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19,9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92949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Palmitat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36,7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81801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Palmitoleat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039017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Stearat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1,89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503203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46,1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61,9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41,1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4665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19,8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34,7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63,1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0870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Linolenat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9,21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358371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Arakidat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0,62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0414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Gadroleat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1,41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97038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1EC2C4F0-D249-409D-9B62-4A089C473973}"/>
              </a:ext>
            </a:extLst>
          </p:cNvPr>
          <p:cNvSpPr/>
          <p:nvPr/>
        </p:nvSpPr>
        <p:spPr>
          <a:xfrm>
            <a:off x="378059" y="5479054"/>
            <a:ext cx="11128138" cy="50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err="1">
                <a:solidFill>
                  <a:schemeClr val="tx1"/>
                </a:solidFill>
              </a:rPr>
              <a:t>Kandungan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utama</a:t>
            </a:r>
            <a:r>
              <a:rPr lang="en-US" sz="1600">
                <a:solidFill>
                  <a:schemeClr val="tx1"/>
                </a:solidFill>
              </a:rPr>
              <a:t> PKO </a:t>
            </a:r>
            <a:r>
              <a:rPr lang="en-US" sz="1600" err="1">
                <a:solidFill>
                  <a:schemeClr val="tx1"/>
                </a:solidFill>
              </a:rPr>
              <a:t>adalah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laurat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dan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miristat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yang </a:t>
            </a:r>
            <a:r>
              <a:rPr lang="en-US" sz="1600" err="1">
                <a:solidFill>
                  <a:schemeClr val="tx1"/>
                </a:solidFill>
              </a:rPr>
              <a:t>sudah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sesuai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dengan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panjang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rantai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hidrokarbon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</a:rPr>
              <a:t>sehingga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tidak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diperlukan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i="1">
                <a:solidFill>
                  <a:schemeClr val="tx1"/>
                </a:solidFill>
              </a:rPr>
              <a:t>cracking</a:t>
            </a:r>
            <a:r>
              <a:rPr lang="en-US" sz="1600">
                <a:solidFill>
                  <a:schemeClr val="tx1"/>
                </a:solidFill>
              </a:rPr>
              <a:t>.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8EBB15-15E0-49BC-8A3B-D39B5168C232}"/>
              </a:ext>
            </a:extLst>
          </p:cNvPr>
          <p:cNvSpPr/>
          <p:nvPr/>
        </p:nvSpPr>
        <p:spPr>
          <a:xfrm>
            <a:off x="9266660" y="2558668"/>
            <a:ext cx="1902690" cy="566444"/>
          </a:xfrm>
          <a:prstGeom prst="rect">
            <a:avLst/>
          </a:prstGeom>
          <a:noFill/>
          <a:ln w="38100">
            <a:solidFill>
              <a:srgbClr val="CE6A56"/>
            </a:solidFill>
          </a:ln>
          <a:effectLst>
            <a:glow rad="76200">
              <a:srgbClr val="CB5560">
                <a:alpha val="6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128B0B-07DD-4106-AFF9-8BF9EA269E09}"/>
              </a:ext>
            </a:extLst>
          </p:cNvPr>
          <p:cNvSpPr/>
          <p:nvPr/>
        </p:nvSpPr>
        <p:spPr>
          <a:xfrm>
            <a:off x="378060" y="1036210"/>
            <a:ext cx="11128137" cy="36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1.3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Kandungan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nabati</a:t>
            </a:r>
            <a:r>
              <a:rPr lang="en-ID" sz="1600" baseline="3000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[1],[2],[3], dan [4]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494F3-54C0-4A16-BEB3-36A185B9D6B0}"/>
              </a:ext>
            </a:extLst>
          </p:cNvPr>
          <p:cNvSpPr/>
          <p:nvPr/>
        </p:nvSpPr>
        <p:spPr>
          <a:xfrm>
            <a:off x="378059" y="6166191"/>
            <a:ext cx="11128138" cy="5017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0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Khan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a typeface="Calibri" panose="020F0502020204030204" pitchFamily="34" charset="0"/>
              </a:rPr>
              <a:t>.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(2019).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Journal of Analytical and Applied Pyrolysis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140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(January), 1–24.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Noriega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(2020).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Chinese Journal of Chemical Engineering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28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(6), 1670–1683.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[3]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Orsavova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 </a:t>
            </a:r>
            <a:r>
              <a:rPr lang="en-ID" sz="1000" i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Internatiomal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Journal of Molecular Sciences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(16), 12871–12890.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Mancini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(2015).,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Molecules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(9), 17339–17361.</a:t>
            </a:r>
            <a:endParaRPr lang="en-US" sz="1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88C7A9C-43D1-55DD-CF23-D8007AD70DDD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Minyak</a:t>
            </a:r>
            <a:r>
              <a:rPr lang="en-US" sz="4400"/>
              <a:t> </a:t>
            </a:r>
            <a:r>
              <a:rPr lang="en-US" sz="4400" err="1"/>
              <a:t>Nabati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DEC5EC-BCF3-05F2-6A16-238A18B33AF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30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avid M. Shribman: The Periodic Table: Roadmap to the universe | Pittsburgh  Post-Gazette">
            <a:extLst>
              <a:ext uri="{FF2B5EF4-FFF2-40B4-BE49-F238E27FC236}">
                <a16:creationId xmlns:a16="http://schemas.microsoft.com/office/drawing/2014/main" id="{9B240935-4FE4-4B0B-9DF6-C8895C5A6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 b="28414"/>
          <a:stretch/>
        </p:blipFill>
        <p:spPr bwMode="auto">
          <a:xfrm>
            <a:off x="176279" y="894396"/>
            <a:ext cx="4603881" cy="32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96E5CF-AB53-438A-B3E1-654209D3489F}"/>
              </a:ext>
            </a:extLst>
          </p:cNvPr>
          <p:cNvSpPr/>
          <p:nvPr/>
        </p:nvSpPr>
        <p:spPr>
          <a:xfrm>
            <a:off x="3612940" y="2429103"/>
            <a:ext cx="399945" cy="127084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03214-3C18-4731-932A-F1E74258A6E6}"/>
              </a:ext>
            </a:extLst>
          </p:cNvPr>
          <p:cNvSpPr/>
          <p:nvPr/>
        </p:nvSpPr>
        <p:spPr>
          <a:xfrm>
            <a:off x="2078274" y="2826976"/>
            <a:ext cx="399945" cy="43268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CD883-50F5-4628-A554-4DCD1BF350C1}"/>
              </a:ext>
            </a:extLst>
          </p:cNvPr>
          <p:cNvSpPr/>
          <p:nvPr/>
        </p:nvSpPr>
        <p:spPr>
          <a:xfrm>
            <a:off x="228834" y="4200248"/>
            <a:ext cx="4498777" cy="503962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Ni&gt;Co </a:t>
            </a:r>
            <a:b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Pt&gt;Pd&gt;Ni</a:t>
            </a:r>
            <a:endParaRPr lang="en-ID" sz="14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BBDDB-7A9B-45C9-AB40-CACB20D167F9}"/>
              </a:ext>
            </a:extLst>
          </p:cNvPr>
          <p:cNvSpPr/>
          <p:nvPr/>
        </p:nvSpPr>
        <p:spPr>
          <a:xfrm>
            <a:off x="228830" y="5374424"/>
            <a:ext cx="4498777" cy="384209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Mo 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juga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terbukti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efektif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1400" i="1">
                <a:solidFill>
                  <a:schemeClr val="tx1"/>
                </a:solidFill>
                <a:cs typeface="Times New Roman" panose="02020603050405020304" pitchFamily="18" charset="0"/>
              </a:rPr>
              <a:t>hydrotreating</a:t>
            </a:r>
            <a:endParaRPr lang="en-ID" sz="1400" i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E77B-C839-46D9-897C-B0C86ECEBC10}"/>
              </a:ext>
            </a:extLst>
          </p:cNvPr>
          <p:cNvSpPr/>
          <p:nvPr/>
        </p:nvSpPr>
        <p:spPr>
          <a:xfrm>
            <a:off x="228830" y="4766423"/>
            <a:ext cx="4498777" cy="545788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Pd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jarang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mahal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sering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 err="1">
                <a:solidFill>
                  <a:schemeClr val="tx1"/>
                </a:solidFill>
                <a:cs typeface="Times New Roman" panose="02020603050405020304" pitchFamily="18" charset="0"/>
              </a:rPr>
              <a:t>murah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melimpah</a:t>
            </a:r>
            <a:endParaRPr lang="en-ID" sz="14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7B531-BA60-4544-9C43-CD1E65F67211}"/>
              </a:ext>
            </a:extLst>
          </p:cNvPr>
          <p:cNvSpPr/>
          <p:nvPr/>
        </p:nvSpPr>
        <p:spPr>
          <a:xfrm>
            <a:off x="5020355" y="1229374"/>
            <a:ext cx="6849828" cy="5863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CoMo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dan </a:t>
            </a:r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NiMo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adalah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katalis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umum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digunakan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</a:t>
            </a:r>
            <a:r>
              <a:rPr lang="en-ID" sz="1550" baseline="30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[1]</a:t>
            </a:r>
            <a:endParaRPr lang="en-ID" sz="15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B6BA79-EE7A-4BB8-B211-4FEF75ED19A3}"/>
              </a:ext>
            </a:extLst>
          </p:cNvPr>
          <p:cNvSpPr/>
          <p:nvPr/>
        </p:nvSpPr>
        <p:spPr>
          <a:xfrm>
            <a:off x="5027664" y="2000682"/>
            <a:ext cx="6849828" cy="5894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CoMo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menghasilkan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olefin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karena</a:t>
            </a:r>
            <a:r>
              <a:rPr lang="en-US" sz="1600">
                <a:solidFill>
                  <a:schemeClr val="tx1"/>
                </a:solidFill>
              </a:rPr>
              <a:t>  </a:t>
            </a:r>
            <a:r>
              <a:rPr lang="en-US" sz="1600" err="1">
                <a:solidFill>
                  <a:schemeClr val="tx1"/>
                </a:solidFill>
              </a:rPr>
              <a:t>aktivitas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hidrogenasi</a:t>
            </a:r>
            <a:r>
              <a:rPr lang="en-US" sz="1600">
                <a:solidFill>
                  <a:schemeClr val="tx1"/>
                </a:solidFill>
              </a:rPr>
              <a:t> yang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rendah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0909DD-ECFC-4521-8898-21CD01B65864}"/>
              </a:ext>
            </a:extLst>
          </p:cNvPr>
          <p:cNvSpPr/>
          <p:nvPr/>
        </p:nvSpPr>
        <p:spPr>
          <a:xfrm>
            <a:off x="5027664" y="2962616"/>
            <a:ext cx="6849827" cy="447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NiW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menyukai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jalur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DCO</a:t>
            </a:r>
            <a:r>
              <a:rPr lang="en-US" sz="1600">
                <a:solidFill>
                  <a:schemeClr val="tx1"/>
                </a:solidFill>
              </a:rPr>
              <a:t> dan </a:t>
            </a:r>
            <a:r>
              <a:rPr lang="en-US" sz="1600" b="1">
                <a:solidFill>
                  <a:schemeClr val="tx1"/>
                </a:solidFill>
              </a:rPr>
              <a:t>DCO2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/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1600" b="1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1600" b="1">
                    <a:solidFill>
                      <a:schemeClr val="tx1"/>
                    </a:solidFill>
                  </a:rPr>
                  <a:t> =&gt; </a:t>
                </a:r>
                <a:r>
                  <a:rPr lang="en-US" sz="16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6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ID" sz="1600" baseline="30000">
                    <a:solidFill>
                      <a:schemeClr val="tx1"/>
                    </a:solidFill>
                  </a:rPr>
                  <a:t>[3]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blipFill>
                <a:blip r:embed="rId3"/>
                <a:stretch>
                  <a:fillRect l="-355" b="-1266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844088-15E4-46C3-989F-EFF5C8B9175A}"/>
              </a:ext>
            </a:extLst>
          </p:cNvPr>
          <p:cNvSpPr/>
          <p:nvPr/>
        </p:nvSpPr>
        <p:spPr>
          <a:xfrm>
            <a:off x="5020355" y="4524973"/>
            <a:ext cx="6849826" cy="11152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Deaktivasi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disebabkan</a:t>
            </a:r>
            <a:r>
              <a:rPr lang="en-US" sz="1600">
                <a:solidFill>
                  <a:schemeClr val="tx1"/>
                </a:solidFill>
              </a:rPr>
              <a:t> oleh :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1. </a:t>
            </a:r>
            <a:r>
              <a:rPr lang="en-US" sz="1600" b="1" err="1">
                <a:solidFill>
                  <a:schemeClr val="tx1"/>
                </a:solidFill>
              </a:rPr>
              <a:t>Kenaikan</a:t>
            </a:r>
            <a:r>
              <a:rPr lang="en-US" sz="1600" b="1">
                <a:solidFill>
                  <a:schemeClr val="tx1"/>
                </a:solidFill>
              </a:rPr>
              <a:t> T</a:t>
            </a:r>
            <a:r>
              <a:rPr lang="en-US" sz="1600">
                <a:solidFill>
                  <a:schemeClr val="tx1"/>
                </a:solidFill>
              </a:rPr>
              <a:t> (</a:t>
            </a:r>
            <a:r>
              <a:rPr lang="en-US" sz="1600" err="1">
                <a:solidFill>
                  <a:schemeClr val="tx1"/>
                </a:solidFill>
              </a:rPr>
              <a:t>reaksi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bersifat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eksotermal</a:t>
            </a:r>
            <a:r>
              <a:rPr lang="en-US" sz="1600">
                <a:solidFill>
                  <a:schemeClr val="tx1"/>
                </a:solidFill>
              </a:rPr>
              <a:t>)</a:t>
            </a:r>
            <a:r>
              <a:rPr lang="en-US" sz="1600" baseline="30000">
                <a:solidFill>
                  <a:schemeClr val="tx1"/>
                </a:solidFill>
              </a:rPr>
              <a:t>[4]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2. </a:t>
            </a:r>
            <a:r>
              <a:rPr lang="en-US" sz="1600" b="1" err="1">
                <a:solidFill>
                  <a:schemeClr val="tx1"/>
                </a:solidFill>
              </a:rPr>
              <a:t>Tekanan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uap</a:t>
            </a:r>
            <a:r>
              <a:rPr lang="en-US" sz="1600" b="1">
                <a:solidFill>
                  <a:schemeClr val="tx1"/>
                </a:solidFill>
              </a:rPr>
              <a:t> air 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samping</a:t>
            </a:r>
            <a:r>
              <a:rPr lang="en-US" sz="1600">
                <a:solidFill>
                  <a:schemeClr val="tx1"/>
                </a:solidFill>
              </a:rPr>
              <a:t> HDO)</a:t>
            </a:r>
            <a:r>
              <a:rPr lang="en-US" sz="1600" baseline="30000">
                <a:solidFill>
                  <a:schemeClr val="tx1"/>
                </a:solidFill>
              </a:rPr>
              <a:t>[5]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3. </a:t>
            </a:r>
            <a:r>
              <a:rPr lang="en-US" sz="1600" b="1" err="1">
                <a:solidFill>
                  <a:schemeClr val="tx1"/>
                </a:solidFill>
              </a:rPr>
              <a:t>Penutupan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pori</a:t>
            </a:r>
            <a:r>
              <a:rPr lang="en-US" sz="1600">
                <a:solidFill>
                  <a:schemeClr val="tx1"/>
                </a:solidFill>
              </a:rPr>
              <a:t> oleh deposit </a:t>
            </a:r>
            <a:r>
              <a:rPr lang="en-US" sz="1600" b="1" err="1">
                <a:solidFill>
                  <a:schemeClr val="tx1"/>
                </a:solidFill>
              </a:rPr>
              <a:t>karbon</a:t>
            </a:r>
            <a:r>
              <a:rPr lang="en-US" sz="1600" b="1" baseline="30000">
                <a:solidFill>
                  <a:schemeClr val="tx1"/>
                </a:solidFill>
              </a:rPr>
              <a:t>[6]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28E18-DA35-421A-9D3D-804D8C1DEF76}"/>
              </a:ext>
            </a:extLst>
          </p:cNvPr>
          <p:cNvSpPr/>
          <p:nvPr/>
        </p:nvSpPr>
        <p:spPr>
          <a:xfrm>
            <a:off x="176279" y="5900258"/>
            <a:ext cx="5477581" cy="7910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[1] Mohammad </a:t>
            </a:r>
            <a:r>
              <a:rPr lang="en-US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. (2013)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22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(X), 121–132.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[2] Toba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(2011)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Catalysis Today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164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(1), 533–537.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[3] Zhang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“Applied Catalysis B, Environmental,”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150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–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151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238–248.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621DA9-6416-4D93-88B6-7749FA4C125F}"/>
              </a:ext>
            </a:extLst>
          </p:cNvPr>
          <p:cNvSpPr/>
          <p:nvPr/>
        </p:nvSpPr>
        <p:spPr>
          <a:xfrm>
            <a:off x="6095999" y="5906505"/>
            <a:ext cx="5477581" cy="7828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Ancheyta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(2016) : John Wiley and Sons, Hoboken.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[5] Laurent dan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Delomn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(1994)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Studies in Surface Science and Catalysis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88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(C), 459–466.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[6]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Jenistova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. (2017).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Chemical Engineering Journal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D7A4254-D27C-922E-8E24-80B88C92207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Katalis</a:t>
            </a:r>
            <a:r>
              <a:rPr lang="en-US" sz="4400"/>
              <a:t> HDO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01F323-80BA-4DE7-38A8-10F4AB5B2C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4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9516F-F9A0-4211-8F1A-207FAEA9CE2D}"/>
              </a:ext>
            </a:extLst>
          </p:cNvPr>
          <p:cNvSpPr/>
          <p:nvPr/>
        </p:nvSpPr>
        <p:spPr>
          <a:xfrm>
            <a:off x="372862" y="33924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Tujuan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2B002-D1D4-4572-B26E-67AB7691D137}"/>
              </a:ext>
            </a:extLst>
          </p:cNvPr>
          <p:cNvSpPr/>
          <p:nvPr/>
        </p:nvSpPr>
        <p:spPr>
          <a:xfrm>
            <a:off x="372862" y="288738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Sasaran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DF7E1-433F-48EA-9C6C-E61CDAC7A084}"/>
              </a:ext>
            </a:extLst>
          </p:cNvPr>
          <p:cNvSpPr/>
          <p:nvPr/>
        </p:nvSpPr>
        <p:spPr>
          <a:xfrm>
            <a:off x="372862" y="1247615"/>
            <a:ext cx="11549850" cy="1290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</a:rPr>
              <a:t>M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embuat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model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matematika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proses dan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melakukan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optimasi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parameter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HDO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kontinu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pada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pipa yang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dioperasikan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adiabatik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BA32C-91B0-4FBE-A3AD-405849EDFE63}"/>
              </a:ext>
            </a:extLst>
          </p:cNvPr>
          <p:cNvSpPr/>
          <p:nvPr/>
        </p:nvSpPr>
        <p:spPr>
          <a:xfrm>
            <a:off x="372862" y="3795755"/>
            <a:ext cx="11549850" cy="27230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model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matematika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(LA)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dioperasika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adiabatik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 </a:t>
            </a:r>
            <a:r>
              <a:rPr lang="en-ID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ython.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konsentrasi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LA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maksimal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agar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melebihi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batas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desain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i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hydrotreating.</a:t>
            </a:r>
            <a:endParaRPr lang="en-ID" sz="1800" i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optimal.</a:t>
            </a:r>
          </a:p>
        </p:txBody>
      </p:sp>
    </p:spTree>
    <p:extLst>
      <p:ext uri="{BB962C8B-B14F-4D97-AF65-F5344CB8AC3E}">
        <p14:creationId xmlns:p14="http://schemas.microsoft.com/office/powerpoint/2010/main" val="203419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730A9-C5DC-40C9-88AD-BB1BC330A051}"/>
              </a:ext>
            </a:extLst>
          </p:cNvPr>
          <p:cNvSpPr/>
          <p:nvPr/>
        </p:nvSpPr>
        <p:spPr>
          <a:xfrm>
            <a:off x="348101" y="470673"/>
            <a:ext cx="11495798" cy="652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Ruang </a:t>
            </a:r>
            <a:r>
              <a:rPr lang="en-US" sz="2500" b="1" err="1"/>
              <a:t>Lingkup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348101" y="1732546"/>
            <a:ext cx="8534400" cy="41253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endParaRPr lang="en-ID" b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</a:t>
            </a:r>
            <a:r>
              <a:rPr lang="en-ID" b="1" baseline="-25000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ID" b="1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O</a:t>
            </a:r>
            <a:r>
              <a:rPr lang="en-ID" b="1" baseline="-25000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3 </a:t>
            </a:r>
            <a:r>
              <a:rPr lang="en-ID" b="1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dan Pt/ZIF</a:t>
            </a:r>
            <a:r>
              <a:rPr lang="en-ID" dirty="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Tekanan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 bar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Rasio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</a:t>
            </a:r>
            <a:r>
              <a:rPr lang="en-ID" b="1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ID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0 v/v 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(Nm</a:t>
            </a:r>
            <a:r>
              <a:rPr lang="en-ID" baseline="30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gas H</a:t>
            </a:r>
            <a:r>
              <a:rPr lang="en-ID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 m</a:t>
            </a:r>
            <a:r>
              <a:rPr lang="en-ID" baseline="30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cair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Dimensi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hydrotreater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RU II-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Dumai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 = 3 m, D = 1,6 m, dan V = 6 m</a:t>
            </a:r>
            <a:r>
              <a:rPr lang="en-ID" b="1" baseline="30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Subagjo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Ulfah</a:t>
            </a:r>
            <a:r>
              <a:rPr lang="en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2013).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beroperasi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ideal</a:t>
            </a:r>
            <a:endParaRPr lang="en-ID" b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5D1D9-36E3-4992-9D99-6A6FF6B30171}"/>
              </a:ext>
            </a:extLst>
          </p:cNvPr>
          <p:cNvSpPr/>
          <p:nvPr/>
        </p:nvSpPr>
        <p:spPr>
          <a:xfrm>
            <a:off x="9198351" y="2646947"/>
            <a:ext cx="2645548" cy="12589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Bahasa </a:t>
            </a:r>
            <a:r>
              <a:rPr lang="en-US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ID" sz="1800" b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53E04D7-97BD-4F0F-BE06-F03CE089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79" y="3084430"/>
            <a:ext cx="2432092" cy="8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2.	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Metodologi</a:t>
              </a:r>
              <a:r>
                <a:rPr lang="en-US" altLang="ko-KR" sz="4800" b="1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Penelitian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88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933059"/>
            <a:ext cx="3142711" cy="52578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150882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Instalasi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Software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Pengumpulan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3C6DDB-3A04-490F-9AAB-07E5CD7B1DF2}"/>
              </a:ext>
            </a:extLst>
          </p:cNvPr>
          <p:cNvSpPr txBox="1"/>
          <p:nvPr/>
        </p:nvSpPr>
        <p:spPr>
          <a:xfrm>
            <a:off x="4966635" y="2172927"/>
            <a:ext cx="61024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literatur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	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kinetika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kapasitas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senyawa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Software: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577377D2-BB2B-4D44-A6E0-2DF6D6509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9" y="2911591"/>
            <a:ext cx="3360020" cy="11349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9AF4C93-74E0-47E6-850D-D7D2012A8F3B}"/>
              </a:ext>
            </a:extLst>
          </p:cNvPr>
          <p:cNvSpPr txBox="1"/>
          <p:nvPr/>
        </p:nvSpPr>
        <p:spPr>
          <a:xfrm>
            <a:off x="4728230" y="4524744"/>
            <a:ext cx="67810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Pengolahan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Pemodelan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B2BD77-177B-46A5-9D69-9D0F078708D8}"/>
              </a:ext>
            </a:extLst>
          </p:cNvPr>
          <p:cNvSpPr txBox="1"/>
          <p:nvPr/>
        </p:nvSpPr>
        <p:spPr>
          <a:xfrm>
            <a:off x="4880007" y="5170083"/>
            <a:ext cx="29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/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/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d-ID" i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ri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93F1F8-3B69-1930-0DF9-51C5B3EAC739}"/>
              </a:ext>
            </a:extLst>
          </p:cNvPr>
          <p:cNvSpPr txBox="1"/>
          <p:nvPr/>
        </p:nvSpPr>
        <p:spPr>
          <a:xfrm>
            <a:off x="832933" y="6304072"/>
            <a:ext cx="2842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Tahap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simulasi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47D30B6-E4F1-0D54-C723-FD87DFE1A625}"/>
              </a:ext>
            </a:extLst>
          </p:cNvPr>
          <p:cNvSpPr txBox="1">
            <a:spLocks/>
          </p:cNvSpPr>
          <p:nvPr/>
        </p:nvSpPr>
        <p:spPr>
          <a:xfrm>
            <a:off x="309401" y="4751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Tahapan</a:t>
            </a:r>
            <a:r>
              <a:rPr lang="en-US"/>
              <a:t> </a:t>
            </a:r>
            <a:r>
              <a:rPr lang="en-US" err="1"/>
              <a:t>Pemodelan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B3052-1392-9973-0375-61800CFC343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2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7374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7603912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Data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CECC50-9C80-47A9-83B1-2960D8C9D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8421"/>
              </p:ext>
            </p:extLst>
          </p:nvPr>
        </p:nvGraphicFramePr>
        <p:xfrm>
          <a:off x="6670248" y="5210888"/>
          <a:ext cx="501501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259">
                  <a:extLst>
                    <a:ext uri="{9D8B030D-6E8A-4147-A177-3AD203B41FA5}">
                      <a16:colId xmlns:a16="http://schemas.microsoft.com/office/drawing/2014/main" val="2960351780"/>
                    </a:ext>
                  </a:extLst>
                </a:gridCol>
                <a:gridCol w="1162985">
                  <a:extLst>
                    <a:ext uri="{9D8B030D-6E8A-4147-A177-3AD203B41FA5}">
                      <a16:colId xmlns:a16="http://schemas.microsoft.com/office/drawing/2014/main" val="3018289370"/>
                    </a:ext>
                  </a:extLst>
                </a:gridCol>
                <a:gridCol w="1137985">
                  <a:extLst>
                    <a:ext uri="{9D8B030D-6E8A-4147-A177-3AD203B41FA5}">
                      <a16:colId xmlns:a16="http://schemas.microsoft.com/office/drawing/2014/main" val="306483113"/>
                    </a:ext>
                  </a:extLst>
                </a:gridCol>
                <a:gridCol w="1127218">
                  <a:extLst>
                    <a:ext uri="{9D8B030D-6E8A-4147-A177-3AD203B41FA5}">
                      <a16:colId xmlns:a16="http://schemas.microsoft.com/office/drawing/2014/main" val="1376401636"/>
                    </a:ext>
                  </a:extLst>
                </a:gridCol>
                <a:gridCol w="1180568">
                  <a:extLst>
                    <a:ext uri="{9D8B030D-6E8A-4147-A177-3AD203B41FA5}">
                      <a16:colId xmlns:a16="http://schemas.microsoft.com/office/drawing/2014/main" val="332837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Perlakuan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&lt;C11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6008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1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9762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662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648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11B013-58AC-4DA3-9FC9-74A7AEBA9011}"/>
              </a:ext>
            </a:extLst>
          </p:cNvPr>
          <p:cNvSpPr txBox="1"/>
          <p:nvPr/>
        </p:nvSpPr>
        <p:spPr>
          <a:xfrm>
            <a:off x="6832170" y="2277526"/>
            <a:ext cx="46655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indek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keasamaan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292E1-E938-4FD0-A830-A4D6C76C57F1}"/>
              </a:ext>
            </a:extLst>
          </p:cNvPr>
          <p:cNvSpPr txBox="1"/>
          <p:nvPr/>
        </p:nvSpPr>
        <p:spPr>
          <a:xfrm>
            <a:off x="7128226" y="4891692"/>
            <a:ext cx="40990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perolehan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07741-BA40-47B1-B165-479922A4C755}"/>
              </a:ext>
            </a:extLst>
          </p:cNvPr>
          <p:cNvSpPr txBox="1"/>
          <p:nvPr/>
        </p:nvSpPr>
        <p:spPr>
          <a:xfrm>
            <a:off x="1532047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Jurnal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3DB6C-D7B5-472F-806F-E378A15A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4" y="2257518"/>
            <a:ext cx="5173977" cy="1863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B29EEB-DAF8-ADAD-3226-228063F3CF15}"/>
              </a:ext>
            </a:extLst>
          </p:cNvPr>
          <p:cNvSpPr/>
          <p:nvPr/>
        </p:nvSpPr>
        <p:spPr>
          <a:xfrm>
            <a:off x="6448157" y="1498285"/>
            <a:ext cx="5448569" cy="493299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AFDB6-67FB-80FE-55DF-E12223501B67}"/>
              </a:ext>
            </a:extLst>
          </p:cNvPr>
          <p:cNvSpPr/>
          <p:nvPr/>
        </p:nvSpPr>
        <p:spPr>
          <a:xfrm>
            <a:off x="447674" y="1498282"/>
            <a:ext cx="5600969" cy="4932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E273B28-8379-6F72-5353-01DDE661B5B6}"/>
              </a:ext>
            </a:extLst>
          </p:cNvPr>
          <p:cNvSpPr/>
          <p:nvPr/>
        </p:nvSpPr>
        <p:spPr>
          <a:xfrm>
            <a:off x="5802311" y="37791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66C3A2-8D38-C117-D88E-CF7B6600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53883"/>
              </p:ext>
            </p:extLst>
          </p:nvPr>
        </p:nvGraphicFramePr>
        <p:xfrm>
          <a:off x="6915781" y="2697024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93705-8905-0CDB-3418-380CD3006C52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8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1209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F0896-2CFC-4112-8CE1-E24D8ACEB8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299" y="2001606"/>
            <a:ext cx="2751969" cy="251365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201436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BD3D76CE-1C4D-469E-B720-DA2105A75A88}"/>
              </a:ext>
            </a:extLst>
          </p:cNvPr>
          <p:cNvSpPr/>
          <p:nvPr/>
        </p:nvSpPr>
        <p:spPr>
          <a:xfrm>
            <a:off x="2544276" y="4968521"/>
            <a:ext cx="462013" cy="471638"/>
          </a:xfrm>
          <a:prstGeom prst="plus">
            <a:avLst>
              <a:gd name="adj" fmla="val 39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/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Data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kapasitas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(Cp)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senyawa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H</a:t>
                </a:r>
                <a:r>
                  <a:rPr lang="en-US" sz="14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),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dimensi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reaktor</a:t>
                </a:r>
                <a:endParaRPr lang="id-ID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blipFill>
                <a:blip r:embed="rId3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376BA8C-168D-970F-7FB8-17F50821B4F5}"/>
              </a:ext>
            </a:extLst>
          </p:cNvPr>
          <p:cNvSpPr/>
          <p:nvPr/>
        </p:nvSpPr>
        <p:spPr>
          <a:xfrm>
            <a:off x="6295757" y="1345884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971B6A-29B5-19CE-661D-86C57D4A082D}"/>
              </a:ext>
            </a:extLst>
          </p:cNvPr>
          <p:cNvSpPr/>
          <p:nvPr/>
        </p:nvSpPr>
        <p:spPr>
          <a:xfrm>
            <a:off x="295274" y="1345882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35138E5-D24D-C66A-9524-F607E62A1AB0}"/>
              </a:ext>
            </a:extLst>
          </p:cNvPr>
          <p:cNvSpPr/>
          <p:nvPr/>
        </p:nvSpPr>
        <p:spPr>
          <a:xfrm>
            <a:off x="5649911" y="36267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6AE02-3EDD-62C0-D06E-8EF5584B4F8E}"/>
              </a:ext>
            </a:extLst>
          </p:cNvPr>
          <p:cNvSpPr txBox="1"/>
          <p:nvPr/>
        </p:nvSpPr>
        <p:spPr>
          <a:xfrm>
            <a:off x="7842868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/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sty m:val="p"/>
                      </m:rPr>
                      <a:rPr lang="id-ID" i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0">
                                <a:latin typeface="Cambria Math" panose="02040503050406030204" pitchFamily="18" charset="0"/>
                              </a:rPr>
                              <m:t>−∆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ri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/>
                  <a:t> 	(2.2)</a:t>
                </a:r>
                <a:endParaRPr lang="id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blipFill>
                <a:blip r:embed="rId4"/>
                <a:stretch>
                  <a:fillRect t="-72289" b="-1240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900468E-F0BA-737B-1080-D93CFB1ECE85}"/>
              </a:ext>
            </a:extLst>
          </p:cNvPr>
          <p:cNvSpPr txBox="1"/>
          <p:nvPr/>
        </p:nvSpPr>
        <p:spPr>
          <a:xfrm>
            <a:off x="7186810" y="4316494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/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d-ID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d-ID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	(2.1)</a:t>
                </a:r>
                <a:endParaRPr lang="id-ID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blipFill>
                <a:blip r:embed="rId5"/>
                <a:stretch>
                  <a:fillRect r="-966"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DC1783C-BE21-98BF-07CF-57EF7D093250}"/>
              </a:ext>
            </a:extLst>
          </p:cNvPr>
          <p:cNvSpPr txBox="1"/>
          <p:nvPr/>
        </p:nvSpPr>
        <p:spPr>
          <a:xfrm>
            <a:off x="7186810" y="2532330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Massa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9839E-C724-2FA4-3D40-B8FDED6583FE}"/>
              </a:ext>
            </a:extLst>
          </p:cNvPr>
          <p:cNvSpPr txBox="1"/>
          <p:nvPr/>
        </p:nvSpPr>
        <p:spPr>
          <a:xfrm>
            <a:off x="718630" y="4537023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Model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LA yang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digunakan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D04AFC-FD7A-5C96-6F68-BD23FF5476C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Percobaan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870642" y="1539196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29283"/>
              </p:ext>
            </p:extLst>
          </p:nvPr>
        </p:nvGraphicFramePr>
        <p:xfrm>
          <a:off x="413505" y="2096007"/>
          <a:ext cx="3396494" cy="4211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00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Katalis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NiMo</a:t>
                      </a:r>
                      <a:r>
                        <a:rPr lang="en-US" altLang="ko-KR" sz="14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/Al</a:t>
                      </a:r>
                      <a:r>
                        <a:rPr lang="en-US" altLang="ko-KR" sz="1400" b="0" u="none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400" b="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400" b="0" u="none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Pt/ZIF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Dimensi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reaktor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(L = 3 m, V = 6 m</a:t>
                      </a:r>
                      <a:r>
                        <a:rPr lang="en-US" altLang="ko-KR" sz="14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, D = 1,6 m)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Tekanan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30 bar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H</a:t>
                      </a:r>
                      <a:r>
                        <a:rPr lang="en-US" altLang="ko-KR" sz="1400" b="1" u="sng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4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/feed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300 v/v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797531" y="2284115"/>
            <a:ext cx="615886" cy="5849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C1E82-B2F0-4016-A835-067A5D2CA572}"/>
              </a:ext>
            </a:extLst>
          </p:cNvPr>
          <p:cNvSpPr txBox="1"/>
          <p:nvPr/>
        </p:nvSpPr>
        <p:spPr>
          <a:xfrm>
            <a:off x="8653412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BEBAS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B3F100A6-80C7-4892-9C9A-717AE66E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033729"/>
              </p:ext>
            </p:extLst>
          </p:nvPr>
        </p:nvGraphicFramePr>
        <p:xfrm>
          <a:off x="8188864" y="2096006"/>
          <a:ext cx="3403009" cy="4300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4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 </a:t>
                      </a:r>
                      <a:r>
                        <a:rPr lang="en-US" altLang="ko-KR" sz="1400" b="1" u="sng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400" u="sng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280 – 340 </a:t>
                      </a:r>
                      <a:r>
                        <a:rPr lang="en-US" altLang="ko-KR" sz="1400" baseline="30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4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endParaRPr lang="en-US" altLang="ko-KR" sz="14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11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Fraksi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massa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5 – 100%-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selebihnya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: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dodekana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dan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undekana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6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LHSV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1/6, 1/4, 1/3, 1/2, 2/3, 5/6, 1 jam</a:t>
                      </a:r>
                      <a:r>
                        <a:rPr lang="en-US" altLang="ko-KR" sz="14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-1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0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8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5">
            <a:extLst>
              <a:ext uri="{FF2B5EF4-FFF2-40B4-BE49-F238E27FC236}">
                <a16:creationId xmlns:a16="http://schemas.microsoft.com/office/drawing/2014/main" id="{EB8440F0-5A83-4506-AD08-64204C6BE998}"/>
              </a:ext>
            </a:extLst>
          </p:cNvPr>
          <p:cNvSpPr/>
          <p:nvPr/>
        </p:nvSpPr>
        <p:spPr>
          <a:xfrm>
            <a:off x="9639982" y="2290185"/>
            <a:ext cx="597098" cy="5788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61730-3DD3-4E63-A5EB-246581D57084}"/>
              </a:ext>
            </a:extLst>
          </p:cNvPr>
          <p:cNvSpPr txBox="1"/>
          <p:nvPr/>
        </p:nvSpPr>
        <p:spPr>
          <a:xfrm>
            <a:off x="4762027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485208"/>
                  </p:ext>
                </p:extLst>
              </p:nvPr>
            </p:nvGraphicFramePr>
            <p:xfrm>
              <a:off x="4206070" y="2096007"/>
              <a:ext cx="3586723" cy="44303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47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Konversi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asam</a:t>
                          </a: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laurat</a:t>
                          </a:r>
                          <a:endParaRPr lang="en-US" altLang="ko-KR" sz="1400" b="1" i="0" u="sng" dirty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LA</m:t>
                                  </m:r>
                                </m:sub>
                              </m:sSub>
                              <m:r>
                                <a:rPr lang="en-ID" sz="14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umpan</m:t>
                                      </m:r>
                                    </m:sub>
                                  </m:sSub>
                                  <m:r>
                                    <a:rPr lang="en-ID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produk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umpan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D" sz="14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×100%</m:t>
                              </m:r>
                            </m:oMath>
                          </a14:m>
                          <a:r>
                            <a:rPr lang="en-ID" sz="1400" b="1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Selektivitas</a:t>
                          </a: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HDO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12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D" sz="12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HDO</m:t>
                                    </m:r>
                                  </m:sub>
                                </m:sSub>
                                <m:r>
                                  <a:rPr lang="en-ID" sz="12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2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dodekana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2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LA</m:t>
                                        </m:r>
                                        <m: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  <m:r>
                                      <a:rPr lang="en-ID" sz="12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2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LA</m:t>
                                        </m:r>
                                        <m: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D" sz="12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produk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ID" sz="12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en-ID" sz="1200" b="0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Perolehan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dodekana</a:t>
                          </a:r>
                          <a:endParaRPr lang="en-US" altLang="ko-KR" sz="1400" b="1" i="0" u="sng" dirty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Perolehan</m:t>
                                </m:r>
                                <m: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HDO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b="0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3652426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4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berdasarkan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neraca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energi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485208"/>
                  </p:ext>
                </p:extLst>
              </p:nvPr>
            </p:nvGraphicFramePr>
            <p:xfrm>
              <a:off x="4206070" y="2096007"/>
              <a:ext cx="3586723" cy="44303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51713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126613" r="-7471" b="-36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539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200714" r="-7471" b="-22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382727" r="-7471" b="-18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36524262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4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berdasarkan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neraca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energi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116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타원 52">
            <a:extLst>
              <a:ext uri="{FF2B5EF4-FFF2-40B4-BE49-F238E27FC236}">
                <a16:creationId xmlns:a16="http://schemas.microsoft.com/office/drawing/2014/main" id="{763C240C-7F2B-4E60-BFB4-EAB0E3712150}"/>
              </a:ext>
            </a:extLst>
          </p:cNvPr>
          <p:cNvSpPr/>
          <p:nvPr/>
        </p:nvSpPr>
        <p:spPr>
          <a:xfrm>
            <a:off x="5693935" y="2284115"/>
            <a:ext cx="605848" cy="5849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D3E021-1D09-83C3-BE45-AD16BB256E2F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20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3.	Hasil dan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Pembahasan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25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62933" y="382381"/>
            <a:ext cx="38563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>
                <a:latin typeface="+mj-lt"/>
                <a:cs typeface="Arial" pitchFamily="34" charset="0"/>
              </a:rPr>
              <a:t>OUTLINE</a:t>
            </a:r>
            <a:endParaRPr lang="ko-KR" altLang="en-US" sz="5400" spc="60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5FAEB4-22EB-4FC2-BFB7-F94F5E7821D0}"/>
              </a:ext>
            </a:extLst>
          </p:cNvPr>
          <p:cNvGrpSpPr/>
          <p:nvPr/>
        </p:nvGrpSpPr>
        <p:grpSpPr>
          <a:xfrm>
            <a:off x="5352205" y="1215615"/>
            <a:ext cx="5441117" cy="666327"/>
            <a:chOff x="6096000" y="1127736"/>
            <a:chExt cx="5441117" cy="666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Pendahuluan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1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3DDB85-5104-4D31-7321-99F334B660D9}"/>
              </a:ext>
            </a:extLst>
          </p:cNvPr>
          <p:cNvGrpSpPr/>
          <p:nvPr/>
        </p:nvGrpSpPr>
        <p:grpSpPr>
          <a:xfrm>
            <a:off x="5352205" y="1936663"/>
            <a:ext cx="5849073" cy="666328"/>
            <a:chOff x="6096000" y="1127735"/>
            <a:chExt cx="5849073" cy="66632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040FF-9C25-9ECF-3E5C-19EC6699B418}"/>
                </a:ext>
              </a:extLst>
            </p:cNvPr>
            <p:cNvSpPr txBox="1"/>
            <p:nvPr/>
          </p:nvSpPr>
          <p:spPr>
            <a:xfrm>
              <a:off x="6994905" y="1127735"/>
              <a:ext cx="495016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Metodologi</a:t>
              </a:r>
              <a:r>
                <a:rPr lang="en-US" altLang="ko-KR" sz="3500" b="1">
                  <a:cs typeface="Arial" pitchFamily="34" charset="0"/>
                </a:rPr>
                <a:t> </a:t>
              </a:r>
              <a:r>
                <a:rPr lang="en-US" altLang="ko-KR" sz="3500" b="1" err="1">
                  <a:cs typeface="Arial" pitchFamily="34" charset="0"/>
                </a:rPr>
                <a:t>Penelitian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E6C2A6-EF3D-C297-850F-D24BB7AE99C0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2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539DCA-EDB7-E6B2-C90F-CF299BCE51F4}"/>
              </a:ext>
            </a:extLst>
          </p:cNvPr>
          <p:cNvGrpSpPr/>
          <p:nvPr/>
        </p:nvGrpSpPr>
        <p:grpSpPr>
          <a:xfrm>
            <a:off x="5352205" y="2759444"/>
            <a:ext cx="6257203" cy="666328"/>
            <a:chOff x="6096000" y="1127735"/>
            <a:chExt cx="6257203" cy="666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5AA5B5-6AD2-1822-917A-8FDF009074AC}"/>
                </a:ext>
              </a:extLst>
            </p:cNvPr>
            <p:cNvSpPr txBox="1"/>
            <p:nvPr/>
          </p:nvSpPr>
          <p:spPr>
            <a:xfrm>
              <a:off x="6994905" y="1127735"/>
              <a:ext cx="535829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Hasil dan </a:t>
              </a:r>
              <a:r>
                <a:rPr lang="en-US" altLang="ko-KR" sz="3500" b="1" err="1">
                  <a:cs typeface="Arial" pitchFamily="34" charset="0"/>
                </a:rPr>
                <a:t>Pembahasan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CEE6B0-7AD4-7CA2-FE19-DC7B35B97E45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3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5CAA10-1927-2C25-ED95-4B5C2C75EC04}"/>
              </a:ext>
            </a:extLst>
          </p:cNvPr>
          <p:cNvGrpSpPr/>
          <p:nvPr/>
        </p:nvGrpSpPr>
        <p:grpSpPr>
          <a:xfrm>
            <a:off x="5352205" y="3546840"/>
            <a:ext cx="5441117" cy="666327"/>
            <a:chOff x="6096000" y="1127736"/>
            <a:chExt cx="5441117" cy="6663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034601-46DD-D02D-0478-CB1A45B16368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Kesimpulan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ABC660-C8DD-E8CF-187A-3AD067D0AB6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4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812149" y="296364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Properti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2794000" y="1081012"/>
            <a:ext cx="6634480" cy="162153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56994"/>
                  </p:ext>
                </p:extLst>
              </p:nvPr>
            </p:nvGraphicFramePr>
            <p:xfrm>
              <a:off x="812149" y="3706388"/>
              <a:ext cx="6090396" cy="13298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-0,2469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1,320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56994"/>
                  </p:ext>
                </p:extLst>
              </p:nvPr>
            </p:nvGraphicFramePr>
            <p:xfrm>
              <a:off x="812149" y="3706388"/>
              <a:ext cx="6090396" cy="13298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2826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3569" t="-4255" r="-1133" b="-3936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376682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260" t="-79032" r="-7727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83569" t="-79032" r="-113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-0,2469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1,320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stCxn id="4" idx="1"/>
            <a:endCxn id="11" idx="0"/>
          </p:cNvCxnSpPr>
          <p:nvPr/>
        </p:nvCxnSpPr>
        <p:spPr>
          <a:xfrm rot="10800000" flipV="1">
            <a:off x="2385998" y="1891778"/>
            <a:ext cx="408003" cy="1071861"/>
          </a:xfrm>
          <a:prstGeom prst="bentConnector2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39850"/>
                  </p:ext>
                </p:extLst>
              </p:nvPr>
            </p:nvGraphicFramePr>
            <p:xfrm>
              <a:off x="7253939" y="3706388"/>
              <a:ext cx="4125912" cy="13960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-393.509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39850"/>
                  </p:ext>
                </p:extLst>
              </p:nvPr>
            </p:nvGraphicFramePr>
            <p:xfrm>
              <a:off x="7253939" y="3706388"/>
              <a:ext cx="4125912" cy="13960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2826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34646" t="-4255" r="-3150" b="-417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442849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3656" t="-67123" r="-31719" b="-1684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-393.509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812149" y="3429000"/>
            <a:ext cx="6090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3.1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organik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C69E27-E094-9A1F-FC3C-9693DE0D6628}"/>
              </a:ext>
            </a:extLst>
          </p:cNvPr>
          <p:cNvSpPr txBox="1"/>
          <p:nvPr/>
        </p:nvSpPr>
        <p:spPr>
          <a:xfrm>
            <a:off x="7253939" y="3429000"/>
            <a:ext cx="4125912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anorganik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F57D3DE-282E-E7FE-63D1-79C1B3A21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821571"/>
              </p:ext>
            </p:extLst>
          </p:nvPr>
        </p:nvGraphicFramePr>
        <p:xfrm>
          <a:off x="3535023" y="5476695"/>
          <a:ext cx="2767965" cy="117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2309602551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4201878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Senyawa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MW (kg/kmol)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466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Asam laurat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200,3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7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n-Dodekana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184,3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1716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n-Undekana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170,</a:t>
                      </a:r>
                      <a:r>
                        <a:rPr lang="en-US" sz="1100">
                          <a:effectLst/>
                        </a:rPr>
                        <a:t>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047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Hidrogen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2,00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185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Air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18,0</a:t>
                      </a:r>
                      <a:r>
                        <a:rPr lang="en-US" sz="1100">
                          <a:effectLst/>
                        </a:rPr>
                        <a:t>2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34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Karbon dioksida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44,01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37184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55986BD-F3E4-18C4-F8B6-4DBCD0020D6F}"/>
              </a:ext>
            </a:extLst>
          </p:cNvPr>
          <p:cNvSpPr txBox="1"/>
          <p:nvPr/>
        </p:nvSpPr>
        <p:spPr>
          <a:xfrm>
            <a:off x="3535023" y="5140345"/>
            <a:ext cx="2845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Data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berat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molekul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26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400311" y="2973419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Parameter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4785055" y="1353820"/>
            <a:ext cx="2563166" cy="1064258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>
          <a:xfrm flipH="1">
            <a:off x="1974159" y="1885949"/>
            <a:ext cx="2810896" cy="108747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400311" y="3438780"/>
            <a:ext cx="3409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3.4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Parameter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D2F86C-377F-8E8D-1F3D-73BCD1293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299660"/>
              </p:ext>
            </p:extLst>
          </p:nvPr>
        </p:nvGraphicFramePr>
        <p:xfrm>
          <a:off x="400311" y="3950867"/>
          <a:ext cx="3022467" cy="226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5535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439417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779839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697676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252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Parameter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NiMo</a:t>
                      </a:r>
                      <a:r>
                        <a:rPr lang="en-US" sz="1200" dirty="0">
                          <a:effectLst/>
                        </a:rPr>
                        <a:t>/Al</a:t>
                      </a:r>
                      <a:r>
                        <a:rPr lang="en-US" sz="1200" baseline="-25000" dirty="0">
                          <a:effectLst/>
                        </a:rPr>
                        <a:t>2</a:t>
                      </a:r>
                      <a:r>
                        <a:rPr lang="en-US" sz="1200" baseline="0" dirty="0">
                          <a:effectLst/>
                        </a:rPr>
                        <a:t>O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r>
                        <a:rPr lang="en-US" sz="1200" baseline="30000" dirty="0">
                          <a:effectLst/>
                        </a:rPr>
                        <a:t>[1]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24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24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38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0</a:t>
                      </a:r>
                      <a:r>
                        <a:rPr lang="en-US" sz="1200" dirty="0">
                          <a:effectLst/>
                        </a:rPr>
                        <a:t>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Pt/ZIF</a:t>
                      </a:r>
                      <a:r>
                        <a:rPr lang="en-US" sz="1200" baseline="30000" dirty="0">
                          <a:effectLst/>
                        </a:rPr>
                        <a:t>[2]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0,0</a:t>
                      </a:r>
                      <a:r>
                        <a:rPr lang="en-US" sz="1200" dirty="0">
                          <a:effectLst/>
                        </a:rPr>
                        <a:t>12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24051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10,31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74857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0,</a:t>
                      </a:r>
                      <a:r>
                        <a:rPr lang="en-US" sz="1200" dirty="0">
                          <a:effectLst/>
                        </a:rPr>
                        <a:t>268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3926755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22,794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5157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52CA1B-0B90-59D0-9E63-D4DC9FA8A3CA}"/>
              </a:ext>
            </a:extLst>
          </p:cNvPr>
          <p:cNvSpPr txBox="1"/>
          <p:nvPr/>
        </p:nvSpPr>
        <p:spPr>
          <a:xfrm>
            <a:off x="4333591" y="297466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9EDCA-77B1-3564-3D97-81F2D29B15BD}"/>
              </a:ext>
            </a:extLst>
          </p:cNvPr>
          <p:cNvSpPr txBox="1"/>
          <p:nvPr/>
        </p:nvSpPr>
        <p:spPr>
          <a:xfrm>
            <a:off x="4229602" y="3438779"/>
            <a:ext cx="2765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038" marR="0" lvl="0" indent="-80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3.5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Daftar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kontrol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E06E511-C60B-2EF8-4F6B-D82FAA75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82508"/>
              </p:ext>
            </p:extLst>
          </p:nvPr>
        </p:nvGraphicFramePr>
        <p:xfrm>
          <a:off x="4237221" y="3811806"/>
          <a:ext cx="3238559" cy="1957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523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Parameter</a:t>
                      </a:r>
                      <a:endParaRPr lang="id-ID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Nilai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Satuan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Panjang </a:t>
                      </a:r>
                      <a:r>
                        <a:rPr lang="en-US" sz="1200" err="1">
                          <a:effectLst/>
                          <a:latin typeface="+mn-lt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Diameter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1,6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Volume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Tekanan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543401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200" baseline="-25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Asam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laurat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423509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D80F2ED-A618-A9B9-E41F-B372B3980E34}"/>
              </a:ext>
            </a:extLst>
          </p:cNvPr>
          <p:cNvSpPr/>
          <p:nvPr/>
        </p:nvSpPr>
        <p:spPr>
          <a:xfrm>
            <a:off x="4282440" y="1175469"/>
            <a:ext cx="3627120" cy="1430571"/>
          </a:xfrm>
          <a:prstGeom prst="rect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7014F45-0076-AF30-39B6-614A8C5D7929}"/>
              </a:ext>
            </a:extLst>
          </p:cNvPr>
          <p:cNvCxnSpPr>
            <a:cxnSpLocks/>
            <a:stCxn id="22" idx="1"/>
            <a:endCxn id="17" idx="1"/>
          </p:cNvCxnSpPr>
          <p:nvPr/>
        </p:nvCxnSpPr>
        <p:spPr>
          <a:xfrm rot="10800000" flipH="1" flipV="1">
            <a:off x="4282439" y="1890754"/>
            <a:ext cx="51151" cy="1268571"/>
          </a:xfrm>
          <a:prstGeom prst="bentConnector3">
            <a:avLst>
              <a:gd name="adj1" fmla="val -446912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57BD09-E6C0-5AC2-7F1C-7F8F7D39FEC3}"/>
              </a:ext>
            </a:extLst>
          </p:cNvPr>
          <p:cNvSpPr txBox="1"/>
          <p:nvPr/>
        </p:nvSpPr>
        <p:spPr>
          <a:xfrm>
            <a:off x="8266872" y="2968189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Array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8C1EE-DDB7-D48F-F721-AAF30440DED0}"/>
              </a:ext>
            </a:extLst>
          </p:cNvPr>
          <p:cNvSpPr txBox="1"/>
          <p:nvPr/>
        </p:nvSpPr>
        <p:spPr>
          <a:xfrm>
            <a:off x="7954780" y="3894361"/>
            <a:ext cx="4049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3.6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Daftar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terikat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914237"/>
                  </p:ext>
                </p:extLst>
              </p:nvPr>
            </p:nvGraphicFramePr>
            <p:xfrm>
              <a:off x="7954780" y="3811808"/>
              <a:ext cx="3771880" cy="18895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 i="0" dirty="0">
                              <a:latin typeface="+mn-lt"/>
                            </a:rPr>
                            <a:t>Parameter</a:t>
                          </a:r>
                          <a:endParaRPr lang="id-ID" sz="12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 i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  <m: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produk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>
                              <a:effectLst/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2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HDO</m:t>
                                  </m:r>
                                </m:sub>
                              </m:sSub>
                              <m:r>
                                <a:rPr lang="id-ID" sz="12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2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DD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umpan</m:t>
                                      </m:r>
                                    </m:sub>
                                  </m:sSub>
                                  <m: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produk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d-ID" sz="12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×100%</m:t>
                              </m:r>
                            </m:oMath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Perolehan</a:t>
                          </a:r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Perolehan</m:t>
                                </m:r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HDO</m:t>
                                    </m:r>
                                  </m:sub>
                                </m:sSub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3760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914237"/>
                  </p:ext>
                </p:extLst>
              </p:nvPr>
            </p:nvGraphicFramePr>
            <p:xfrm>
              <a:off x="7954780" y="3811808"/>
              <a:ext cx="3771880" cy="18895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 i="0" dirty="0">
                              <a:latin typeface="+mn-lt"/>
                            </a:rPr>
                            <a:t>Parameter</a:t>
                          </a:r>
                          <a:endParaRPr lang="id-ID" sz="12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 i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5053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138554" r="-889" b="-139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330000" r="-889" b="-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Perolehan</a:t>
                          </a:r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477778" r="-889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3760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181C04C-500D-A84E-7070-13B9F7FEC94E}"/>
              </a:ext>
            </a:extLst>
          </p:cNvPr>
          <p:cNvSpPr/>
          <p:nvPr/>
        </p:nvSpPr>
        <p:spPr>
          <a:xfrm>
            <a:off x="4734561" y="1308100"/>
            <a:ext cx="2659302" cy="115823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CF5FFDB-F612-868B-ED2E-0B5C0AF68CAA}"/>
              </a:ext>
            </a:extLst>
          </p:cNvPr>
          <p:cNvCxnSpPr>
            <a:cxnSpLocks/>
            <a:stCxn id="24" idx="3"/>
            <a:endCxn id="16" idx="0"/>
          </p:cNvCxnSpPr>
          <p:nvPr/>
        </p:nvCxnSpPr>
        <p:spPr>
          <a:xfrm>
            <a:off x="7393863" y="1887220"/>
            <a:ext cx="2446857" cy="108096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B735C7-7E51-D9FC-C356-11873928ACE8}"/>
              </a:ext>
            </a:extLst>
          </p:cNvPr>
          <p:cNvSpPr/>
          <p:nvPr/>
        </p:nvSpPr>
        <p:spPr>
          <a:xfrm>
            <a:off x="4229602" y="6149499"/>
            <a:ext cx="7497058" cy="4364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100" dirty="0" err="1">
                <a:solidFill>
                  <a:schemeClr val="tx1"/>
                </a:solidFill>
                <a:cs typeface="Times New Roman" panose="02020603050405020304" pitchFamily="18" charset="0"/>
              </a:rPr>
              <a:t>Brandao,dkk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ID" sz="1100" i="1" dirty="0">
                <a:solidFill>
                  <a:schemeClr val="tx1"/>
                </a:solidFill>
                <a:cs typeface="Times New Roman" panose="02020603050405020304" pitchFamily="18" charset="0"/>
              </a:rPr>
              <a:t>Biomass Conversion and Biorefinery, </a:t>
            </a:r>
            <a:r>
              <a:rPr lang="en-ID" sz="1100" b="1" dirty="0">
                <a:solidFill>
                  <a:schemeClr val="tx1"/>
                </a:solidFill>
                <a:cs typeface="Times New Roman" panose="02020603050405020304" pitchFamily="18" charset="0"/>
              </a:rPr>
              <a:t>11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837-847</a:t>
            </a:r>
          </a:p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[2] Yang dan Carreon (2017) : </a:t>
            </a:r>
            <a:r>
              <a:rPr lang="en-ID" sz="1100" i="1" dirty="0">
                <a:solidFill>
                  <a:schemeClr val="tx1"/>
                </a:solidFill>
                <a:cs typeface="Times New Roman" panose="02020603050405020304" pitchFamily="18" charset="0"/>
              </a:rPr>
              <a:t>ACS Applied Material and Interfaces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ID" sz="1100" b="1" dirty="0">
                <a:solidFill>
                  <a:schemeClr val="tx1"/>
                </a:solidFill>
                <a:cs typeface="Times New Roman" panose="02020603050405020304" pitchFamily="18" charset="0"/>
              </a:rPr>
              <a:t>9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31993-32000</a:t>
            </a:r>
            <a:endParaRPr lang="en-US" sz="11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9CBF8-731E-EE5B-712A-32AB52B10C11}"/>
              </a:ext>
            </a:extLst>
          </p:cNvPr>
          <p:cNvSpPr txBox="1"/>
          <p:nvPr/>
        </p:nvSpPr>
        <p:spPr>
          <a:xfrm>
            <a:off x="7909560" y="3438779"/>
            <a:ext cx="2765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038" marR="0" lvl="0" indent="-80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3.6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Daftar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terikat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72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1534960" y="3059668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Massa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557918" y="3059668"/>
            <a:ext cx="30921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Energi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LA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O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2832" b="-5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810" r="-32832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1205" r="-32832" b="-3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1205" r="-32832" b="-2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96429" r="-32832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02410" r="-328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ρ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dT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ri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d-ID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id-ID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516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44186" r="-19002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/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Keterangan </a:t>
                </a:r>
                <a:r>
                  <a:rPr lang="en-US" sz="110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variabel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ρ</m:t>
                    </m:r>
                  </m:oMath>
                </a14:m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Massa jenis senyawa di reaktor (kg/m</a:t>
                </a:r>
                <a:r>
                  <a:rPr lang="id-ID" sz="1100" baseline="30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3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Kapasitas panas (J/kg K)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>
                    <a:ea typeface="Yu Mincho" panose="02020400000000000000" pitchFamily="18" charset="-128"/>
                    <a:cs typeface="Arial" panose="020B0604020202020204" pitchFamily="34" charset="0"/>
                  </a:rPr>
                  <a:t>u</a:t>
                </a:r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alir linear fluida dalam reaktor (m/s)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= Temperatur reaktor pada posisi z (K)</a:t>
                </a:r>
              </a:p>
              <a:p>
                <a14:m>
                  <m:oMath xmlns:m="http://schemas.openxmlformats.org/officeDocument/2006/math">
                    <m:r>
                      <a:rPr lang="id-ID" sz="1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id-ID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ri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Perubahan entalpi reaksi i (J/mol)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r</a:t>
                </a:r>
                <a:r>
                  <a:rPr lang="id-ID" sz="1100" baseline="-250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i</a:t>
                </a:r>
                <a:r>
                  <a:rPr lang="en-US" sz="1100" baseline="-25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reaksi i (mol/</a:t>
                </a:r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L.s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blipFill>
                <a:blip r:embed="rId4"/>
                <a:stretch>
                  <a:fillRect t="-472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3BC6CF6-C456-312C-A70C-69111D3FF10A}"/>
              </a:ext>
            </a:extLst>
          </p:cNvPr>
          <p:cNvSpPr txBox="1"/>
          <p:nvPr/>
        </p:nvSpPr>
        <p:spPr>
          <a:xfrm>
            <a:off x="4908287" y="3683882"/>
            <a:ext cx="170572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Keterangan subskrip:</a:t>
            </a:r>
            <a:endParaRPr lang="en-US" sz="1100">
              <a:effectLst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LA = Asam </a:t>
            </a:r>
            <a:r>
              <a:rPr lang="en-US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aurat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Dodekana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Undekana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H2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Hidrogen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CO2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Karbon dioksida</a:t>
            </a:r>
            <a:endParaRPr lang="id-ID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</a:rPr>
              <a:t>H2O</a:t>
            </a:r>
            <a:r>
              <a:rPr lang="en-US" sz="1100">
                <a:effectLst/>
                <a:ea typeface="Yu Mincho" panose="02020400000000000000" pitchFamily="18" charset="-128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</a:rPr>
              <a:t>= Air</a:t>
            </a:r>
            <a:endParaRPr lang="id-ID" sz="11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DD54C6-095B-FF5A-EBA6-5603C8778817}"/>
              </a:ext>
            </a:extLst>
          </p:cNvPr>
          <p:cNvSpPr/>
          <p:nvPr/>
        </p:nvSpPr>
        <p:spPr>
          <a:xfrm>
            <a:off x="4765039" y="1336006"/>
            <a:ext cx="2590801" cy="11206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E70A5B2-386F-DB46-D238-08EC67E8557D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5400000">
            <a:off x="4283135" y="1282362"/>
            <a:ext cx="602979" cy="2951632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496471E-6609-DE17-FF72-96DF361B536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16200000" flipH="1">
            <a:off x="7280720" y="1236409"/>
            <a:ext cx="602979" cy="3043538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103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4DC2A14-43D9-D445-9B5B-171BB8847F01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C91A5-2D96-5CA0-EBE6-CDA79054FBBE}"/>
              </a:ext>
            </a:extLst>
          </p:cNvPr>
          <p:cNvSpPr txBox="1"/>
          <p:nvPr/>
        </p:nvSpPr>
        <p:spPr>
          <a:xfrm>
            <a:off x="1045578" y="5761826"/>
            <a:ext cx="5210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3.2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temperatur di sepanjang reaktor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endParaRPr lang="id-ID" sz="12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/>
              <p:nvPr/>
            </p:nvSpPr>
            <p:spPr>
              <a:xfrm>
                <a:off x="7148192" y="3024243"/>
                <a:ext cx="4342768" cy="181588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meningkatkan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meningkatkan </a:t>
                </a:r>
                <a:r>
                  <a:rPr lang="en-US" sz="1400" dirty="0" err="1"/>
                  <a:t>panas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hasil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/>
                  <a:t>meningkatkan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reaktor</a:t>
                </a: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Batas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maksimal</a:t>
                </a:r>
                <a:r>
                  <a:rPr lang="en-US" sz="1400" b="1" dirty="0"/>
                  <a:t> </a:t>
                </a:r>
                <a:r>
                  <a:rPr lang="en-US" sz="1400" dirty="0"/>
                  <a:t>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: </a:t>
                </a:r>
              </a:p>
              <a:p>
                <a:pPr marL="742950" lvl="1" indent="-285750">
                  <a:buClr>
                    <a:schemeClr val="accent5"/>
                  </a:buClr>
                  <a:buFont typeface="Arial" panose="020B0604020202020204" pitchFamily="34" charset="0"/>
                  <a:buChar char="•"/>
                </a:pPr>
                <a:r>
                  <a:rPr lang="en-US" sz="1400" b="1" dirty="0" err="1"/>
                  <a:t>NiMo</a:t>
                </a:r>
                <a:r>
                  <a:rPr lang="en-US" sz="1400" b="1" dirty="0"/>
                  <a:t>/alumina : 30%-</a:t>
                </a:r>
                <a:r>
                  <a:rPr lang="en-US" sz="1400" b="1" dirty="0" err="1"/>
                  <a:t>wt</a:t>
                </a:r>
                <a:r>
                  <a:rPr lang="en-US" sz="1400" dirty="0"/>
                  <a:t>; T = 661 K</a:t>
                </a:r>
              </a:p>
              <a:p>
                <a:pPr marL="742950" lvl="1" indent="-285750">
                  <a:buClr>
                    <a:schemeClr val="accent5"/>
                  </a:buClr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Pt/ZIF : 25%-</a:t>
                </a:r>
                <a:r>
                  <a:rPr lang="en-US" sz="1400" b="1" dirty="0" err="1"/>
                  <a:t>wt</a:t>
                </a:r>
                <a:r>
                  <a:rPr lang="en-US" sz="1400" dirty="0"/>
                  <a:t>; T = 658 K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192" y="3024243"/>
                <a:ext cx="4342768" cy="1815882"/>
              </a:xfrm>
              <a:prstGeom prst="rect">
                <a:avLst/>
              </a:prstGeom>
              <a:blipFill>
                <a:blip r:embed="rId2"/>
                <a:stretch>
                  <a:fillRect l="-140" t="-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2117AE-4B23-53E4-F2F7-CD43E829A0B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3F0288B-12DE-49F2-B5B5-8FCBB7BBC0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697182"/>
              </p:ext>
            </p:extLst>
          </p:nvPr>
        </p:nvGraphicFramePr>
        <p:xfrm>
          <a:off x="1807463" y="2151208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 Box 33">
            <a:extLst>
              <a:ext uri="{FF2B5EF4-FFF2-40B4-BE49-F238E27FC236}">
                <a16:creationId xmlns:a16="http://schemas.microsoft.com/office/drawing/2014/main" id="{9F038D9A-990D-71BF-AA02-A5A2A37E19AA}"/>
              </a:ext>
            </a:extLst>
          </p:cNvPr>
          <p:cNvSpPr txBox="1"/>
          <p:nvPr/>
        </p:nvSpPr>
        <p:spPr>
          <a:xfrm>
            <a:off x="2656010" y="4266359"/>
            <a:ext cx="392430" cy="2222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9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673</a:t>
            </a:r>
            <a:endParaRPr lang="id-ID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29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A82E8DF-EB8D-69E1-D4BD-75211797C813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998C-33B8-75B1-AC0A-0048CABFB8AE}"/>
              </a:ext>
            </a:extLst>
          </p:cNvPr>
          <p:cNvSpPr txBox="1"/>
          <p:nvPr/>
        </p:nvSpPr>
        <p:spPr>
          <a:xfrm>
            <a:off x="998867" y="5904013"/>
            <a:ext cx="6542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3.3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</a:t>
            </a:r>
            <a:r>
              <a:rPr lang="en-US" sz="1200" dirty="0">
                <a:effectLst/>
                <a:latin typeface="+mj-lt"/>
              </a:rPr>
              <a:t>(a) </a:t>
            </a:r>
            <a:r>
              <a:rPr lang="id-ID" sz="1200" dirty="0">
                <a:effectLst/>
                <a:latin typeface="+mj-lt"/>
              </a:rPr>
              <a:t>konversi LA</a:t>
            </a:r>
            <a:r>
              <a:rPr lang="en-US" sz="1200" dirty="0">
                <a:effectLst/>
                <a:latin typeface="+mj-lt"/>
              </a:rPr>
              <a:t>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</a:t>
            </a:r>
            <a:r>
              <a:rPr lang="id-ID" sz="1200" dirty="0">
                <a:effectLst/>
                <a:latin typeface="+mj-lt"/>
              </a:rPr>
              <a:t>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endParaRPr lang="id-ID" sz="1200" dirty="0">
              <a:effectLst/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7F6654-9175-8FB2-DC58-18AD6FD11C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BC05850-8C19-49D8-918D-38D23D890A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174243"/>
              </p:ext>
            </p:extLst>
          </p:nvPr>
        </p:nvGraphicFramePr>
        <p:xfrm>
          <a:off x="669999" y="2151207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2839D4B-D0A7-4B84-AD54-8A5B0C5BC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333400"/>
              </p:ext>
            </p:extLst>
          </p:nvPr>
        </p:nvGraphicFramePr>
        <p:xfrm>
          <a:off x="4269999" y="2151207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45C892-4623-3B6E-2DE8-67E08F8444DF}"/>
                  </a:ext>
                </a:extLst>
              </p:cNvPr>
              <p:cNvSpPr txBox="1"/>
              <p:nvPr/>
            </p:nvSpPr>
            <p:spPr>
              <a:xfrm>
                <a:off x="8040626" y="2270190"/>
                <a:ext cx="3481936" cy="375487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Peningkatan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peningkatan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Peningkatan konstanta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sz="1400" b="1" dirty="0"/>
                  <a:t>eningkatan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</a:t>
                </a: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Menunjukkan</a:t>
                </a:r>
                <a:r>
                  <a:rPr lang="en-US" sz="1400" dirty="0"/>
                  <a:t> pada </a:t>
                </a:r>
                <a:r>
                  <a:rPr lang="en-US" sz="1400" dirty="0" err="1"/>
                  <a:t>kondisi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operasi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dipilih</a:t>
                </a:r>
                <a:r>
                  <a:rPr lang="en-US" sz="1400" dirty="0"/>
                  <a:t>, </a:t>
                </a:r>
                <a:r>
                  <a:rPr lang="en-US" sz="1400" b="1" dirty="0" err="1"/>
                  <a:t>konstanta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laju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reaksi</a:t>
                </a:r>
                <a:r>
                  <a:rPr lang="en-US" sz="1400" b="1" dirty="0"/>
                  <a:t> DCO</a:t>
                </a:r>
                <a:r>
                  <a:rPr lang="en-US" sz="1400" b="1" baseline="-25000" dirty="0"/>
                  <a:t>2</a:t>
                </a:r>
                <a:r>
                  <a:rPr lang="en-US" sz="1400" b="1" dirty="0"/>
                  <a:t> &gt;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Sehingga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DCO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besar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HDO </a:t>
                </a:r>
                <a:r>
                  <a:rPr lang="en-US" sz="1400" dirty="0" err="1"/>
                  <a:t>ketika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konsentrasi</a:t>
                </a:r>
                <a:r>
                  <a:rPr lang="en-US" sz="1400" dirty="0"/>
                  <a:t> 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ditingkatkan</a:t>
                </a:r>
                <a:endParaRPr lang="id-ID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45C892-4623-3B6E-2DE8-67E08F844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26" y="2270190"/>
                <a:ext cx="3481936" cy="3754874"/>
              </a:xfrm>
              <a:prstGeom prst="rect">
                <a:avLst/>
              </a:prstGeom>
              <a:blipFill>
                <a:blip r:embed="rId4"/>
                <a:stretch>
                  <a:fillRect b="-6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3A9A38D-723D-F168-B474-406B02DBF963}"/>
              </a:ext>
            </a:extLst>
          </p:cNvPr>
          <p:cNvSpPr txBox="1"/>
          <p:nvPr/>
        </p:nvSpPr>
        <p:spPr>
          <a:xfrm>
            <a:off x="2370362" y="5632992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(a)</a:t>
            </a:r>
            <a:endParaRPr lang="id-ID" sz="1200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1B90D-3170-1CB0-07A1-A4EEC70BE782}"/>
              </a:ext>
            </a:extLst>
          </p:cNvPr>
          <p:cNvSpPr txBox="1"/>
          <p:nvPr/>
        </p:nvSpPr>
        <p:spPr>
          <a:xfrm>
            <a:off x="5964128" y="5632992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(b)</a:t>
            </a:r>
            <a:endParaRPr lang="id-ID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558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(4)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707289" y="5803372"/>
            <a:ext cx="5360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/>
            <a:r>
              <a:rPr lang="en-US" sz="1200" b="1" dirty="0">
                <a:effectLst/>
                <a:latin typeface="+mj-lt"/>
              </a:rPr>
              <a:t>Gambar 3.4</a:t>
            </a:r>
            <a:r>
              <a:rPr lang="en-US" sz="1200" b="1" dirty="0"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Kurva sensitivitas total produk </a:t>
            </a:r>
            <a:r>
              <a:rPr lang="id-ID" sz="1200" dirty="0" err="1">
                <a:effectLst/>
                <a:latin typeface="+mj-lt"/>
              </a:rPr>
              <a:t>dodekana</a:t>
            </a:r>
            <a:r>
              <a:rPr lang="id-ID" sz="1200" dirty="0">
                <a:effectLst/>
                <a:latin typeface="+mj-lt"/>
              </a:rPr>
              <a:t> terhadap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300</a:t>
            </a:r>
            <a:r>
              <a:rPr lang="en-US" sz="1200" baseline="30000" dirty="0">
                <a:effectLst/>
                <a:latin typeface="+mj-lt"/>
              </a:rPr>
              <a:t>o</a:t>
            </a:r>
            <a:r>
              <a:rPr lang="en-US" sz="1200" dirty="0">
                <a:effectLst/>
                <a:latin typeface="+mj-lt"/>
              </a:rPr>
              <a:t>C LHSV 1 jam</a:t>
            </a:r>
            <a:r>
              <a:rPr lang="en-US" sz="1200" baseline="30000" dirty="0">
                <a:effectLst/>
                <a:latin typeface="+mj-lt"/>
              </a:rPr>
              <a:t>-1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A01B-0124-900C-B15E-65566B9EC5BC}"/>
              </a:ext>
            </a:extLst>
          </p:cNvPr>
          <p:cNvSpPr txBox="1"/>
          <p:nvPr/>
        </p:nvSpPr>
        <p:spPr>
          <a:xfrm>
            <a:off x="6299277" y="2290768"/>
            <a:ext cx="5153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u="sng" dirty="0"/>
              <a:t>Baseline: </a:t>
            </a:r>
            <a:r>
              <a:rPr lang="en-US" sz="1400" u="sng" dirty="0" err="1"/>
              <a:t>perolehan</a:t>
            </a:r>
            <a:r>
              <a:rPr lang="en-US" sz="1400" u="sng" dirty="0"/>
              <a:t> </a:t>
            </a:r>
            <a:r>
              <a:rPr lang="en-US" sz="1400" u="sng" dirty="0" err="1"/>
              <a:t>dodekana</a:t>
            </a:r>
            <a:r>
              <a:rPr lang="en-US" sz="1400" u="sng" dirty="0"/>
              <a:t> </a:t>
            </a:r>
            <a:r>
              <a:rPr lang="en-US" sz="1400" u="sng" dirty="0" err="1"/>
              <a:t>tiap</a:t>
            </a:r>
            <a:r>
              <a:rPr lang="en-US" sz="1400" u="sng" dirty="0"/>
              <a:t> </a:t>
            </a:r>
            <a:r>
              <a:rPr lang="en-US" sz="1400" u="sng" dirty="0" err="1"/>
              <a:t>katalis</a:t>
            </a:r>
            <a:r>
              <a:rPr lang="en-US" sz="1400" u="sng" dirty="0"/>
              <a:t> pada </a:t>
            </a:r>
            <a:r>
              <a:rPr lang="en-US" sz="1400" u="sng" dirty="0" err="1"/>
              <a:t>konsentrasi</a:t>
            </a:r>
            <a:r>
              <a:rPr lang="en-US" sz="1400" u="sng" dirty="0"/>
              <a:t> LA </a:t>
            </a:r>
            <a:r>
              <a:rPr lang="en-US" sz="1400" u="sng" dirty="0" err="1"/>
              <a:t>umpan</a:t>
            </a:r>
            <a:r>
              <a:rPr lang="en-US" sz="1400" u="sng" dirty="0"/>
              <a:t> 50%-</a:t>
            </a:r>
            <a:r>
              <a:rPr lang="en-US" sz="1400" u="sng" dirty="0" err="1"/>
              <a:t>wt</a:t>
            </a:r>
            <a:endParaRPr lang="en-US" sz="1400" u="sng" dirty="0"/>
          </a:p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pada:</a:t>
            </a:r>
          </a:p>
          <a:p>
            <a:pPr marL="742950" lvl="1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b="1" dirty="0" err="1"/>
              <a:t>NiMo</a:t>
            </a:r>
            <a:r>
              <a:rPr lang="en-US" sz="1400" b="1" dirty="0"/>
              <a:t>/alumina : 30%-</a:t>
            </a:r>
            <a:r>
              <a:rPr lang="en-US" sz="1400" b="1" dirty="0" err="1"/>
              <a:t>wt</a:t>
            </a:r>
            <a:r>
              <a:rPr lang="en-US" sz="1400" b="1" dirty="0"/>
              <a:t> LA</a:t>
            </a:r>
          </a:p>
          <a:p>
            <a:pPr marL="742950" lvl="1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Pt/ZIF : 5%-</a:t>
            </a:r>
            <a:r>
              <a:rPr lang="en-US" sz="1400" b="1" dirty="0" err="1"/>
              <a:t>wt</a:t>
            </a:r>
            <a:r>
              <a:rPr lang="en-US" sz="1400" b="1" dirty="0"/>
              <a:t> LA</a:t>
            </a:r>
          </a:p>
          <a:p>
            <a:pPr>
              <a:buClr>
                <a:schemeClr val="accent5"/>
              </a:buClr>
            </a:pPr>
            <a:endParaRPr lang="en-US" sz="1400" dirty="0"/>
          </a:p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Meskipun</a:t>
            </a:r>
            <a:r>
              <a:rPr lang="en-US" sz="1400" dirty="0"/>
              <a:t> 5%-</a:t>
            </a:r>
            <a:r>
              <a:rPr lang="en-US" sz="1400" dirty="0" err="1"/>
              <a:t>wt</a:t>
            </a:r>
            <a:r>
              <a:rPr lang="en-US" sz="1400" dirty="0"/>
              <a:t> LA </a:t>
            </a:r>
            <a:r>
              <a:rPr lang="en-US" sz="1400" dirty="0" err="1"/>
              <a:t>menghasilkan</a:t>
            </a:r>
            <a:r>
              <a:rPr lang="en-US" sz="1400" dirty="0"/>
              <a:t> </a:t>
            </a: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terbaik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katalis</a:t>
            </a:r>
            <a:r>
              <a:rPr lang="en-US" sz="1400" dirty="0"/>
              <a:t> Pt/ZIF, </a:t>
            </a:r>
            <a:r>
              <a:rPr lang="en-US" sz="1400" b="1" dirty="0" err="1"/>
              <a:t>perbedaannya</a:t>
            </a:r>
            <a:r>
              <a:rPr lang="en-US" sz="1400" b="1" dirty="0"/>
              <a:t> </a:t>
            </a:r>
            <a:r>
              <a:rPr lang="en-US" sz="1400" b="1" dirty="0" err="1"/>
              <a:t>hanya</a:t>
            </a:r>
            <a:r>
              <a:rPr lang="en-US" sz="1400" b="1" dirty="0"/>
              <a:t> </a:t>
            </a:r>
            <a:r>
              <a:rPr lang="en-US" sz="1400" b="1" dirty="0" err="1"/>
              <a:t>bernilai</a:t>
            </a:r>
            <a:r>
              <a:rPr lang="en-US" sz="1400" b="1" dirty="0"/>
              <a:t> 6% </a:t>
            </a:r>
            <a:r>
              <a:rPr lang="en-US" sz="1400" b="1" dirty="0" err="1"/>
              <a:t>dibanding</a:t>
            </a:r>
            <a:r>
              <a:rPr lang="en-US" sz="1400" b="1" dirty="0"/>
              <a:t> </a:t>
            </a:r>
            <a:r>
              <a:rPr lang="en-US" sz="1400" b="1" dirty="0" err="1"/>
              <a:t>perolehan</a:t>
            </a:r>
            <a:r>
              <a:rPr lang="en-US" sz="1400" b="1" dirty="0"/>
              <a:t> 25%-</a:t>
            </a:r>
            <a:r>
              <a:rPr lang="en-US" sz="1400" b="1" dirty="0" err="1"/>
              <a:t>wt</a:t>
            </a:r>
            <a:r>
              <a:rPr lang="en-US" sz="1400" b="1" dirty="0"/>
              <a:t> LA </a:t>
            </a:r>
            <a:r>
              <a:rPr lang="en-US" sz="1400" dirty="0"/>
              <a:t>(</a:t>
            </a:r>
            <a:r>
              <a:rPr lang="en-US" sz="1400" dirty="0" err="1"/>
              <a:t>batas</a:t>
            </a:r>
            <a:r>
              <a:rPr lang="en-US" sz="1400" dirty="0"/>
              <a:t> LA </a:t>
            </a:r>
            <a:r>
              <a:rPr lang="en-US" sz="1400" dirty="0" err="1"/>
              <a:t>umpan</a:t>
            </a:r>
            <a:r>
              <a:rPr lang="en-US" sz="1400" dirty="0"/>
              <a:t> </a:t>
            </a:r>
            <a:r>
              <a:rPr lang="en-US" sz="1400" dirty="0" err="1"/>
              <a:t>maksimum</a:t>
            </a:r>
            <a:r>
              <a:rPr lang="en-US" sz="1400" dirty="0"/>
              <a:t>)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lvl="1">
              <a:buClr>
                <a:schemeClr val="accent5"/>
              </a:buClr>
            </a:pPr>
            <a:endParaRPr lang="en-US" sz="1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4C47A09-5B88-4941-9F53-E59274BFB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990676"/>
              </p:ext>
            </p:extLst>
          </p:nvPr>
        </p:nvGraphicFramePr>
        <p:xfrm>
          <a:off x="1412240" y="2151208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5682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(1)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E0DD521-1B54-4C0B-B353-4705BCA57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9316989"/>
              </p:ext>
            </p:extLst>
          </p:nvPr>
        </p:nvGraphicFramePr>
        <p:xfrm>
          <a:off x="993991" y="2290642"/>
          <a:ext cx="4644201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857511" y="5803372"/>
            <a:ext cx="527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3.5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reaktor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/>
              <p:nvPr/>
            </p:nvSpPr>
            <p:spPr>
              <a:xfrm>
                <a:off x="6130533" y="2377912"/>
                <a:ext cx="5405119" cy="397031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LHSV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berdampak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terhadap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daripada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LHSV</a:t>
                </a:r>
              </a:p>
              <a:p>
                <a:pPr>
                  <a:buClr>
                    <a:schemeClr val="accent5"/>
                  </a:buClr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533" y="2377912"/>
                <a:ext cx="5405119" cy="3970318"/>
              </a:xfrm>
              <a:prstGeom prst="rect">
                <a:avLst/>
              </a:prstGeom>
              <a:blipFill>
                <a:blip r:embed="rId3"/>
                <a:stretch>
                  <a:fillRect l="-113" t="-15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33070D-B526-6B69-3689-E17F02F989EF}"/>
              </a:ext>
            </a:extLst>
          </p:cNvPr>
          <p:cNvSpPr/>
          <p:nvPr/>
        </p:nvSpPr>
        <p:spPr>
          <a:xfrm>
            <a:off x="1688491" y="3322320"/>
            <a:ext cx="3279749" cy="637718"/>
          </a:xfrm>
          <a:custGeom>
            <a:avLst/>
            <a:gdLst>
              <a:gd name="connsiteX0" fmla="*/ 0 w 4185920"/>
              <a:gd name="connsiteY0" fmla="*/ 822960 h 833120"/>
              <a:gd name="connsiteX1" fmla="*/ 3119120 w 4185920"/>
              <a:gd name="connsiteY1" fmla="*/ 833120 h 833120"/>
              <a:gd name="connsiteX2" fmla="*/ 4185920 w 4185920"/>
              <a:gd name="connsiteY2" fmla="*/ 20320 h 833120"/>
              <a:gd name="connsiteX3" fmla="*/ 1066800 w 4185920"/>
              <a:gd name="connsiteY3" fmla="*/ 0 h 833120"/>
              <a:gd name="connsiteX4" fmla="*/ 0 w 4185920"/>
              <a:gd name="connsiteY4" fmla="*/ 82296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5920" h="833120">
                <a:moveTo>
                  <a:pt x="0" y="822960"/>
                </a:moveTo>
                <a:lnTo>
                  <a:pt x="3119120" y="833120"/>
                </a:lnTo>
                <a:lnTo>
                  <a:pt x="4185920" y="20320"/>
                </a:lnTo>
                <a:lnTo>
                  <a:pt x="106680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>
                <a:alpha val="2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293CF3-1E2F-2720-5A43-EE79A5851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981924"/>
              </p:ext>
            </p:extLst>
          </p:nvPr>
        </p:nvGraphicFramePr>
        <p:xfrm>
          <a:off x="6286070" y="4555132"/>
          <a:ext cx="5130798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910">
                  <a:extLst>
                    <a:ext uri="{9D8B030D-6E8A-4147-A177-3AD203B41FA5}">
                      <a16:colId xmlns:a16="http://schemas.microsoft.com/office/drawing/2014/main" val="17430919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697773203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409767799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246515645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351130002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463904551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463370946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869741923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100" b="1" u="none" strike="noStrike">
                          <a:effectLst/>
                        </a:rPr>
                        <a:t>LHSV (jam-1)</a:t>
                      </a:r>
                      <a:endParaRPr lang="id-ID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Temperatur umpan (K)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20955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553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563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573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583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593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603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613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83358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58846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4479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662.54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668.05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1856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661.27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667.33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679.57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692.34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67567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2/3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656.59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664.28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671.45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678.35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685.12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691.88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698.68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6405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5/6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648.52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658.42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667.30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675.46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683.16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690.56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697.81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9958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1    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638.99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650.80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661.41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671.03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679.90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688.21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696.14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412177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5627E3D-3AC4-AA4A-C06E-C761C1CA5E0B}"/>
              </a:ext>
            </a:extLst>
          </p:cNvPr>
          <p:cNvSpPr txBox="1"/>
          <p:nvPr/>
        </p:nvSpPr>
        <p:spPr>
          <a:xfrm>
            <a:off x="6280755" y="4212189"/>
            <a:ext cx="4917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3.7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Batasan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kondisi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92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91D1992-B306-477F-89A7-55A6750C69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044983"/>
              </p:ext>
            </p:extLst>
          </p:nvPr>
        </p:nvGraphicFramePr>
        <p:xfrm>
          <a:off x="851939" y="2074752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278076" y="5695255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3.6	</a:t>
            </a:r>
            <a:r>
              <a:rPr lang="en-US" sz="1200" dirty="0" err="1">
                <a:effectLst/>
                <a:latin typeface="+mj-lt"/>
              </a:rPr>
              <a:t>Kurva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sensitivitas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perubahan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31163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(a)</a:t>
            </a:r>
            <a:endParaRPr lang="id-ID" sz="12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6065520" y="5337825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8051939" y="2267138"/>
                <a:ext cx="3473308" cy="28931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konstanta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memilih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jalur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DCO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 </a:t>
                </a:r>
                <a:r>
                  <a:rPr lang="en-US" sz="1400" b="1" dirty="0" err="1"/>
                  <a:t>menurun</a:t>
                </a: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39" y="2267138"/>
                <a:ext cx="3473308" cy="2893100"/>
              </a:xfrm>
              <a:prstGeom prst="rect">
                <a:avLst/>
              </a:prstGeom>
              <a:blipFill>
                <a:blip r:embed="rId3"/>
                <a:stretch>
                  <a:fillRect l="-175" t="-210" b="-10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8DBE029-611F-4776-A3B3-C78BDFAD0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17382"/>
              </p:ext>
            </p:extLst>
          </p:nvPr>
        </p:nvGraphicFramePr>
        <p:xfrm>
          <a:off x="4372838" y="2074752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4883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1" y="5636219"/>
            <a:ext cx="7033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3.7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total </a:t>
            </a:r>
            <a:r>
              <a:rPr lang="en-US" sz="1200" dirty="0" err="1">
                <a:effectLst/>
                <a:latin typeface="+mj-lt"/>
              </a:rPr>
              <a:t>perolehan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dodekana</a:t>
            </a:r>
            <a:r>
              <a:rPr lang="en-US" sz="1200" dirty="0">
                <a:effectLst/>
                <a:latin typeface="+mj-lt"/>
              </a:rPr>
              <a:t> dan (b) total </a:t>
            </a:r>
            <a:r>
              <a:rPr lang="en-US" sz="1200" dirty="0" err="1">
                <a:latin typeface="+mj-lt"/>
              </a:rPr>
              <a:t>perolehan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dodekana</a:t>
            </a:r>
            <a:r>
              <a:rPr lang="en-US" sz="1200" dirty="0">
                <a:latin typeface="+mj-lt"/>
              </a:rPr>
              <a:t> per jam </a:t>
            </a:r>
            <a:r>
              <a:rPr lang="en-US" sz="1200" dirty="0">
                <a:effectLst/>
                <a:latin typeface="+mj-lt"/>
              </a:rPr>
              <a:t>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1933482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07369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D6A46-59BB-9BD6-674B-5D4191B14B36}"/>
              </a:ext>
            </a:extLst>
          </p:cNvPr>
          <p:cNvSpPr txBox="1"/>
          <p:nvPr/>
        </p:nvSpPr>
        <p:spPr>
          <a:xfrm>
            <a:off x="7780207" y="2605087"/>
            <a:ext cx="3831585" cy="21031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u="sng" dirty="0"/>
              <a:t>Baseline: </a:t>
            </a:r>
            <a:r>
              <a:rPr lang="en-US" sz="1400" u="sng" dirty="0" err="1"/>
              <a:t>Temperatur</a:t>
            </a:r>
            <a:r>
              <a:rPr lang="en-US" sz="1400" u="sng" dirty="0"/>
              <a:t> </a:t>
            </a:r>
            <a:r>
              <a:rPr lang="en-US" sz="1400" u="sng" dirty="0" err="1"/>
              <a:t>umpan</a:t>
            </a:r>
            <a:r>
              <a:rPr lang="en-US" sz="1400" u="sng" dirty="0"/>
              <a:t> 310 </a:t>
            </a:r>
            <a:r>
              <a:rPr lang="en-US" sz="1400" u="sng" baseline="30000" dirty="0" err="1"/>
              <a:t>o</a:t>
            </a:r>
            <a:r>
              <a:rPr lang="en-US" sz="1400" u="sng" dirty="0" err="1"/>
              <a:t>C</a:t>
            </a:r>
            <a:r>
              <a:rPr lang="en-US" sz="1400" u="sng" dirty="0"/>
              <a:t> LHSV ½ jam</a:t>
            </a:r>
            <a:r>
              <a:rPr lang="en-US" sz="1400" u="sng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terbesar</a:t>
            </a:r>
            <a:r>
              <a:rPr lang="en-US" sz="1400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280</a:t>
            </a:r>
            <a:r>
              <a:rPr lang="en-US" sz="1400" baseline="30000" dirty="0"/>
              <a:t>o</a:t>
            </a:r>
            <a:r>
              <a:rPr lang="en-US" sz="1400" dirty="0"/>
              <a:t>C (553 K) LHSV 1/6 jam</a:t>
            </a:r>
            <a:r>
              <a:rPr lang="en-US" sz="1400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PER JAM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b="1" dirty="0" err="1"/>
              <a:t>temperatur</a:t>
            </a:r>
            <a:r>
              <a:rPr lang="en-US" sz="1400" b="1" dirty="0"/>
              <a:t> </a:t>
            </a:r>
            <a:r>
              <a:rPr lang="en-US" sz="1400" b="1" dirty="0" err="1"/>
              <a:t>umpan</a:t>
            </a:r>
            <a:r>
              <a:rPr lang="en-US" sz="1400" b="1" dirty="0"/>
              <a:t> 300</a:t>
            </a:r>
            <a:r>
              <a:rPr lang="en-US" sz="1400" b="1" baseline="30000" dirty="0"/>
              <a:t>o</a:t>
            </a:r>
            <a:r>
              <a:rPr lang="en-US" sz="1400" b="1" dirty="0"/>
              <a:t>C (573 K) LHSV 1 jam</a:t>
            </a:r>
            <a:r>
              <a:rPr lang="en-US" sz="1400" b="1" baseline="30000" dirty="0"/>
              <a:t>-1</a:t>
            </a:r>
            <a:r>
              <a:rPr lang="en-US" sz="1400" b="1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4658273-A487-40CA-9469-1FBA059BCD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602844"/>
              </p:ext>
            </p:extLst>
          </p:nvPr>
        </p:nvGraphicFramePr>
        <p:xfrm>
          <a:off x="5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4B5C9BA-9FE3-4139-BDA0-B4D5BFE693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843233"/>
              </p:ext>
            </p:extLst>
          </p:nvPr>
        </p:nvGraphicFramePr>
        <p:xfrm>
          <a:off x="41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DA7A3C28-411D-4AF2-A7A2-F41256446532}"/>
              </a:ext>
            </a:extLst>
          </p:cNvPr>
          <p:cNvSpPr/>
          <p:nvPr/>
        </p:nvSpPr>
        <p:spPr>
          <a:xfrm>
            <a:off x="5788023" y="3682649"/>
            <a:ext cx="74615" cy="74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96524C-E5DA-412A-9703-E1455F7A91C6}"/>
              </a:ext>
            </a:extLst>
          </p:cNvPr>
          <p:cNvSpPr/>
          <p:nvPr/>
        </p:nvSpPr>
        <p:spPr>
          <a:xfrm>
            <a:off x="2298573" y="3553182"/>
            <a:ext cx="73152" cy="710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2477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095196" y="5805961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3.8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51130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(a)</a:t>
            </a:r>
            <a:endParaRPr lang="id-ID" sz="12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10362" y="551126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(b)</a:t>
            </a:r>
            <a:endParaRPr lang="id-ID" sz="12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7774371" y="2188760"/>
                <a:ext cx="3473308" cy="332398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Peningkatan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konstanta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laju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reaksi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konversi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memilih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jalur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reaksi</a:t>
                </a:r>
                <a:r>
                  <a:rPr lang="en-US" sz="1400" dirty="0">
                    <a:solidFill>
                      <a:schemeClr val="tx1"/>
                    </a:solidFill>
                  </a:rPr>
                  <a:t> DCO</a:t>
                </a:r>
                <a:r>
                  <a:rPr lang="en-US" sz="14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HDO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menurun</a:t>
                </a: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Konversi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NiMo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/alumina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relatif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tinggi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dibanding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Pt/ZIF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HDO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NiMo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/alumina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relatif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tinggi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dibanding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Pt/ZIF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371" y="2188760"/>
                <a:ext cx="3473308" cy="3323987"/>
              </a:xfrm>
              <a:prstGeom prst="rect">
                <a:avLst/>
              </a:prstGeom>
              <a:blipFill>
                <a:blip r:embed="rId2"/>
                <a:stretch>
                  <a:fillRect t="-183" b="-9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43D4A748-CCE0-4B19-9813-F421A7E187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537308"/>
              </p:ext>
            </p:extLst>
          </p:nvPr>
        </p:nvGraphicFramePr>
        <p:xfrm>
          <a:off x="750362" y="2109562"/>
          <a:ext cx="324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68BFCCC-FA74-45E6-8E9C-D81BB2631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328425"/>
              </p:ext>
            </p:extLst>
          </p:nvPr>
        </p:nvGraphicFramePr>
        <p:xfrm>
          <a:off x="3990362" y="2109562"/>
          <a:ext cx="324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7217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>
                  <a:latin typeface="+mj-lt"/>
                  <a:cs typeface="Arial" pitchFamily="34" charset="0"/>
                </a:rPr>
                <a:t>1.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Pendahuluan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1" y="5869899"/>
            <a:ext cx="583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3.9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total </a:t>
            </a:r>
            <a:r>
              <a:rPr lang="en-US" sz="1200" dirty="0" err="1">
                <a:latin typeface="+mj-lt"/>
              </a:rPr>
              <a:t>perolehan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dodekana</a:t>
            </a:r>
            <a:r>
              <a:rPr lang="en-US" sz="1200" dirty="0">
                <a:latin typeface="+mj-lt"/>
              </a:rPr>
              <a:t> per jam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D6A46-59BB-9BD6-674B-5D4191B14B36}"/>
              </a:ext>
            </a:extLst>
          </p:cNvPr>
          <p:cNvSpPr txBox="1"/>
          <p:nvPr/>
        </p:nvSpPr>
        <p:spPr>
          <a:xfrm>
            <a:off x="7074220" y="2701077"/>
            <a:ext cx="383158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u="sng" dirty="0"/>
              <a:t>Baseline: </a:t>
            </a:r>
            <a:r>
              <a:rPr lang="en-US" sz="1400" u="sng" dirty="0" err="1"/>
              <a:t>NiMo</a:t>
            </a:r>
            <a:r>
              <a:rPr lang="en-US" sz="1400" u="sng" dirty="0"/>
              <a:t>/alumina; 30%-</a:t>
            </a:r>
            <a:r>
              <a:rPr lang="en-US" sz="1400" u="sng" dirty="0" err="1"/>
              <a:t>wt</a:t>
            </a:r>
            <a:r>
              <a:rPr lang="en-US" sz="1400" u="sng" dirty="0"/>
              <a:t> LA, </a:t>
            </a:r>
            <a:r>
              <a:rPr lang="en-US" sz="1400" u="sng" dirty="0" err="1"/>
              <a:t>T</a:t>
            </a:r>
            <a:r>
              <a:rPr lang="en-US" sz="1400" u="sng" baseline="-25000" dirty="0" err="1"/>
              <a:t>feed</a:t>
            </a:r>
            <a:r>
              <a:rPr lang="en-US" sz="1400" u="sng" dirty="0"/>
              <a:t> 310 </a:t>
            </a:r>
            <a:r>
              <a:rPr lang="en-US" sz="1400" u="sng" baseline="30000" dirty="0" err="1"/>
              <a:t>o</a:t>
            </a:r>
            <a:r>
              <a:rPr lang="en-US" sz="1400" u="sng" dirty="0" err="1"/>
              <a:t>C</a:t>
            </a:r>
            <a:r>
              <a:rPr lang="en-US" sz="1400" u="sng" dirty="0"/>
              <a:t>; LHSV ½ jam</a:t>
            </a:r>
            <a:r>
              <a:rPr lang="en-US" sz="1400" u="sng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PER JAM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Pt/ZIF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280</a:t>
            </a:r>
            <a:r>
              <a:rPr lang="en-US" sz="1400" baseline="30000" dirty="0"/>
              <a:t>o</a:t>
            </a:r>
            <a:r>
              <a:rPr lang="en-US" sz="1400" dirty="0"/>
              <a:t>C (553 K)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Namun</a:t>
            </a:r>
            <a:r>
              <a:rPr lang="en-US" sz="1400" dirty="0"/>
              <a:t>, </a:t>
            </a: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</a:t>
            </a:r>
            <a:r>
              <a:rPr lang="en-US" sz="1400" dirty="0"/>
              <a:t>per jam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b="1" dirty="0"/>
              <a:t>Pt/ZIF </a:t>
            </a:r>
            <a:r>
              <a:rPr lang="en-US" sz="1400" b="1" dirty="0" err="1"/>
              <a:t>masih</a:t>
            </a:r>
            <a:r>
              <a:rPr lang="en-US" sz="1400" b="1" dirty="0"/>
              <a:t> </a:t>
            </a:r>
            <a:r>
              <a:rPr lang="en-US" sz="1400" b="1" dirty="0" err="1"/>
              <a:t>jauh</a:t>
            </a:r>
            <a:r>
              <a:rPr lang="en-US" sz="1400" b="1" dirty="0"/>
              <a:t> </a:t>
            </a:r>
            <a:r>
              <a:rPr lang="en-US" sz="1400" b="1" dirty="0" err="1"/>
              <a:t>lebih</a:t>
            </a:r>
            <a:r>
              <a:rPr lang="en-US" sz="1400" b="1" dirty="0"/>
              <a:t> </a:t>
            </a:r>
            <a:r>
              <a:rPr lang="en-US" sz="1400" b="1" dirty="0" err="1"/>
              <a:t>rendah</a:t>
            </a:r>
            <a:r>
              <a:rPr lang="en-US" sz="1400" b="1" dirty="0"/>
              <a:t> </a:t>
            </a:r>
            <a:r>
              <a:rPr lang="en-US" sz="1400" b="1" dirty="0" err="1"/>
              <a:t>dibanding</a:t>
            </a:r>
            <a:r>
              <a:rPr lang="en-US" sz="1400" b="1" dirty="0"/>
              <a:t> </a:t>
            </a:r>
            <a:r>
              <a:rPr lang="en-US" sz="1400" b="1" dirty="0" err="1"/>
              <a:t>NiMo</a:t>
            </a:r>
            <a:r>
              <a:rPr lang="en-US" sz="1400" b="1" dirty="0"/>
              <a:t>/alumina</a:t>
            </a:r>
            <a:r>
              <a:rPr lang="en-US" sz="1400" dirty="0"/>
              <a:t> pada </a:t>
            </a:r>
            <a:r>
              <a:rPr lang="en-US" sz="1400" dirty="0" err="1"/>
              <a:t>kondisi</a:t>
            </a:r>
            <a:r>
              <a:rPr lang="en-US" sz="1400" dirty="0"/>
              <a:t> optimal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A61A964-34A9-4A23-B22C-8C8F4197AA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3177207"/>
              </p:ext>
            </p:extLst>
          </p:nvPr>
        </p:nvGraphicFramePr>
        <p:xfrm>
          <a:off x="1543680" y="2151208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B732E7F5-4DB0-8416-8787-0E7578909A78}"/>
              </a:ext>
            </a:extLst>
          </p:cNvPr>
          <p:cNvSpPr/>
          <p:nvPr/>
        </p:nvSpPr>
        <p:spPr>
          <a:xfrm>
            <a:off x="3657555" y="4637036"/>
            <a:ext cx="74615" cy="74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A8B33B-A9AE-364C-C433-DB2B04A89F1F}"/>
              </a:ext>
            </a:extLst>
          </p:cNvPr>
          <p:cNvSpPr/>
          <p:nvPr/>
        </p:nvSpPr>
        <p:spPr>
          <a:xfrm>
            <a:off x="3694862" y="4416475"/>
            <a:ext cx="914400" cy="240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/>
                </a:solidFill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375508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4.	Kesimpulan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400311" y="1166672"/>
            <a:ext cx="11391377" cy="53357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spcCol="432000" rtlCol="0" anchor="ctr"/>
          <a:lstStyle/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 PFR adiabatik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 menjalankan reaksi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berhasil disimulasikan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menggunakan </a:t>
            </a:r>
            <a:r>
              <a:rPr lang="id-ID" i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</a:t>
            </a:r>
            <a:r>
              <a:rPr lang="id-ID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 algn="just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Fraksi massa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maksimal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dapat diumpankan ke dalam reaktor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sebelum temperatur reaktor melebihi batas desain adalah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30%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/Al</a:t>
            </a:r>
            <a:r>
              <a:rPr lang="en-US" b="1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 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dan 25%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Pt/ZIF.</a:t>
            </a: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endParaRPr lang="id-ID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optimal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/Al</a:t>
            </a:r>
            <a:r>
              <a:rPr lang="en-US" b="1" baseline="-25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baseline="-25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300 </a:t>
            </a:r>
            <a:r>
              <a:rPr lang="en-US" b="1" baseline="30000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LHSV 1 jam</a:t>
            </a:r>
            <a:r>
              <a:rPr lang="en-US" b="1" baseline="30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56DBE81-94A1-3289-A67F-795F8ECA1089}"/>
              </a:ext>
            </a:extLst>
          </p:cNvPr>
          <p:cNvSpPr txBox="1">
            <a:spLocks/>
          </p:cNvSpPr>
          <p:nvPr/>
        </p:nvSpPr>
        <p:spPr>
          <a:xfrm>
            <a:off x="323529" y="50142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/>
              <a:t>Kesimpulan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129F74-9859-488D-F57A-9F34CBF0A7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97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12191852" cy="11665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-148" y="4904202"/>
            <a:ext cx="12192000" cy="1091112"/>
            <a:chOff x="0" y="4912997"/>
            <a:chExt cx="12192000" cy="10911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912997"/>
              <a:ext cx="12192000" cy="1015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>
                  <a:solidFill>
                    <a:schemeClr val="bg1"/>
                  </a:solidFill>
                  <a:cs typeface="Arial" pitchFamily="34" charset="0"/>
                </a:rPr>
                <a:t>TERIMA KASIH</a:t>
              </a:r>
              <a:endParaRPr lang="ko-KR" altLang="en-US" sz="60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50"/>
              <a:ext cx="12191852" cy="379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80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499459" y="1038032"/>
            <a:ext cx="4356626" cy="10215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2015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4336,6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2018 : 5717,7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naik 31,8%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3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CE4B4B-9755-4998-9A95-B6F9C365B5F2}"/>
              </a:ext>
            </a:extLst>
          </p:cNvPr>
          <p:cNvSpPr/>
          <p:nvPr/>
        </p:nvSpPr>
        <p:spPr>
          <a:xfrm>
            <a:off x="499459" y="2260279"/>
            <a:ext cx="435662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Impor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2018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1518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(26,5%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084A3-4712-43E3-9E9F-558AA0AE9DBE}"/>
              </a:ext>
            </a:extLst>
          </p:cNvPr>
          <p:cNvSpPr/>
          <p:nvPr/>
        </p:nvSpPr>
        <p:spPr>
          <a:xfrm>
            <a:off x="499459" y="3501131"/>
            <a:ext cx="435662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Salah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satu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bahan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bakar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alternatif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b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minyak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nabati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C47EF-5F23-4431-BA37-8DE09635A106}"/>
              </a:ext>
            </a:extLst>
          </p:cNvPr>
          <p:cNvSpPr/>
          <p:nvPr/>
        </p:nvSpPr>
        <p:spPr>
          <a:xfrm>
            <a:off x="7039992" y="1049636"/>
            <a:ext cx="462656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Indonesia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merupakan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penghasil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kelapa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sawit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terbesar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di dunia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sejak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2006</a:t>
            </a:r>
            <a:r>
              <a:rPr lang="en-US" sz="1600" b="1" baseline="30000">
                <a:solidFill>
                  <a:schemeClr val="tx1"/>
                </a:solidFill>
                <a:cs typeface="Times New Roman" panose="02020603050405020304" pitchFamily="18" charset="0"/>
              </a:rPr>
              <a:t>[2]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: 31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ton)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26497B-1B51-455F-BB08-6E685BE5FCD7}"/>
              </a:ext>
            </a:extLst>
          </p:cNvPr>
          <p:cNvSpPr/>
          <p:nvPr/>
        </p:nvSpPr>
        <p:spPr>
          <a:xfrm>
            <a:off x="7039990" y="2285971"/>
            <a:ext cx="462656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Kandungan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utama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PKO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adalah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(C12) dan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miristat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 (C14)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1CF76D-961E-494F-930A-31732DFA0C53}"/>
              </a:ext>
            </a:extLst>
          </p:cNvPr>
          <p:cNvSpPr/>
          <p:nvPr/>
        </p:nvSpPr>
        <p:spPr>
          <a:xfrm>
            <a:off x="7041080" y="3501131"/>
            <a:ext cx="4626567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Proses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Hidrodeoksigenasi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(HDO)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Hidroisomerisasi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FB91E-F8A6-4A36-940B-65E4D7F3A72F}"/>
              </a:ext>
            </a:extLst>
          </p:cNvPr>
          <p:cNvSpPr/>
          <p:nvPr/>
        </p:nvSpPr>
        <p:spPr>
          <a:xfrm>
            <a:off x="3316653" y="4863020"/>
            <a:ext cx="5227260" cy="9121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Diperlukan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simulasi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HDO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A421-A929-4B39-9281-3FE216C4033B}"/>
              </a:ext>
            </a:extLst>
          </p:cNvPr>
          <p:cNvCxnSpPr>
            <a:cxnSpLocks/>
          </p:cNvCxnSpPr>
          <p:nvPr/>
        </p:nvCxnSpPr>
        <p:spPr>
          <a:xfrm flipH="1">
            <a:off x="5930282" y="1038032"/>
            <a:ext cx="31072" cy="355262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114A411-125C-4116-853F-CA341846D1EE}"/>
              </a:ext>
            </a:extLst>
          </p:cNvPr>
          <p:cNvSpPr/>
          <p:nvPr/>
        </p:nvSpPr>
        <p:spPr>
          <a:xfrm>
            <a:off x="2947387" y="4715604"/>
            <a:ext cx="5903650" cy="1171852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>
            <a:glow rad="1143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49C14-AFEA-4000-871D-1169D94BD74F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Kementrian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Energi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Daya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Mineral. (2020).  </a:t>
            </a:r>
            <a:r>
              <a:rPr lang="en-US" sz="1200" i="1">
                <a:solidFill>
                  <a:schemeClr val="tx1"/>
                </a:solidFill>
                <a:cs typeface="Times New Roman" panose="02020603050405020304" pitchFamily="18" charset="0"/>
              </a:rPr>
              <a:t>Handbook of Energy &amp; Economics Statistics of Indonesia 2019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Sequiño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A. C., dan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Magallon-Avenido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J. (2015).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IAMURE International Journal of Ecology and Conservation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(1).</a:t>
            </a:r>
            <a:endParaRPr lang="en-ID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7B7CF47-139D-2CFB-25DB-715332475945}"/>
              </a:ext>
            </a:extLst>
          </p:cNvPr>
          <p:cNvSpPr txBox="1">
            <a:spLocks/>
          </p:cNvSpPr>
          <p:nvPr/>
        </p:nvSpPr>
        <p:spPr>
          <a:xfrm>
            <a:off x="143684" y="4610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Latar</a:t>
            </a:r>
            <a:r>
              <a:rPr lang="en-US" sz="4400"/>
              <a:t> </a:t>
            </a:r>
            <a:r>
              <a:rPr lang="en-US" sz="4400" err="1"/>
              <a:t>Belakang</a:t>
            </a:r>
            <a:endParaRPr lang="en-US" sz="4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E258C-7BD0-1A21-8CF9-77EE4509544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1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7F1AE8-DE32-4BD7-B0A1-28DE75E36DCF}"/>
              </a:ext>
            </a:extLst>
          </p:cNvPr>
          <p:cNvSpPr/>
          <p:nvPr/>
        </p:nvSpPr>
        <p:spPr>
          <a:xfrm>
            <a:off x="219305" y="1971199"/>
            <a:ext cx="5797275" cy="3013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3B990-C678-481F-B7A1-07E2F9B5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16048"/>
              </p:ext>
            </p:extLst>
          </p:nvPr>
        </p:nvGraphicFramePr>
        <p:xfrm>
          <a:off x="6175421" y="2262964"/>
          <a:ext cx="5797274" cy="214204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43479">
                  <a:extLst>
                    <a:ext uri="{9D8B030D-6E8A-4147-A177-3AD203B41FA5}">
                      <a16:colId xmlns:a16="http://schemas.microsoft.com/office/drawing/2014/main" val="2353659284"/>
                    </a:ext>
                  </a:extLst>
                </a:gridCol>
                <a:gridCol w="1042319">
                  <a:extLst>
                    <a:ext uri="{9D8B030D-6E8A-4147-A177-3AD203B41FA5}">
                      <a16:colId xmlns:a16="http://schemas.microsoft.com/office/drawing/2014/main" val="3678464259"/>
                    </a:ext>
                  </a:extLst>
                </a:gridCol>
                <a:gridCol w="906597">
                  <a:extLst>
                    <a:ext uri="{9D8B030D-6E8A-4147-A177-3AD203B41FA5}">
                      <a16:colId xmlns:a16="http://schemas.microsoft.com/office/drawing/2014/main" val="2876365571"/>
                    </a:ext>
                  </a:extLst>
                </a:gridCol>
                <a:gridCol w="1004879">
                  <a:extLst>
                    <a:ext uri="{9D8B030D-6E8A-4147-A177-3AD203B41FA5}">
                      <a16:colId xmlns:a16="http://schemas.microsoft.com/office/drawing/2014/main" val="577704540"/>
                    </a:ext>
                  </a:extLst>
                </a:gridCol>
              </a:tblGrid>
              <a:tr h="2555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effectLst/>
                        </a:rPr>
                        <a:t>Properti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Jet-A1</a:t>
                      </a:r>
                      <a:r>
                        <a:rPr lang="en-ID" sz="1500" baseline="30000">
                          <a:effectLst/>
                        </a:rPr>
                        <a:t>a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 A</a:t>
                      </a:r>
                      <a:r>
                        <a:rPr lang="en-ID" sz="1500" baseline="30000">
                          <a:effectLst/>
                        </a:rPr>
                        <a:t>b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JP-8</a:t>
                      </a:r>
                      <a:r>
                        <a:rPr lang="en-ID" sz="1500" baseline="30000">
                          <a:effectLst/>
                        </a:rPr>
                        <a:t>c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926852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Densitas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pada 15 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, (kg/m3)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541425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Flash Point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419280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Titik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Beku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767979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Spesifikasi dari DEF STAN 91-91</a:t>
                      </a:r>
                      <a:endParaRPr lang="en-ID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922753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b 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Spesifikasi dari ASTM D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310190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c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Spesifikasi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dari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MIL-DTL-83133E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5647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D5D0C3C-F12F-4078-94A1-0A9CDD214199}"/>
              </a:ext>
            </a:extLst>
          </p:cNvPr>
          <p:cNvSpPr/>
          <p:nvPr/>
        </p:nvSpPr>
        <p:spPr>
          <a:xfrm>
            <a:off x="6175418" y="1925862"/>
            <a:ext cx="5506085" cy="294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1.1  </a:t>
            </a:r>
            <a:r>
              <a:rPr lang="en-US" sz="1600" err="1">
                <a:solidFill>
                  <a:schemeClr val="tx1"/>
                </a:solidFill>
              </a:rPr>
              <a:t>Spesifikasi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BA849-04A5-4637-AB6F-52C9BB1BFA26}"/>
              </a:ext>
            </a:extLst>
          </p:cNvPr>
          <p:cNvSpPr/>
          <p:nvPr/>
        </p:nvSpPr>
        <p:spPr>
          <a:xfrm>
            <a:off x="340955" y="3991741"/>
            <a:ext cx="5553974" cy="7989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Jenis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: Jet-A (AS), Jet-A1 (di </a:t>
            </a:r>
            <a:r>
              <a:rPr lang="en-US" err="1">
                <a:solidFill>
                  <a:schemeClr val="tx1"/>
                </a:solidFill>
              </a:rPr>
              <a:t>luar</a:t>
            </a:r>
            <a:r>
              <a:rPr lang="en-US">
                <a:solidFill>
                  <a:schemeClr val="tx1"/>
                </a:solidFill>
              </a:rPr>
              <a:t> AS), JP-8 (</a:t>
            </a:r>
            <a:r>
              <a:rPr lang="en-US" err="1">
                <a:solidFill>
                  <a:schemeClr val="tx1"/>
                </a:solidFill>
              </a:rPr>
              <a:t>militer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ED337-2BA8-4F57-92A0-31991707297E}"/>
              </a:ext>
            </a:extLst>
          </p:cNvPr>
          <p:cNvSpPr/>
          <p:nvPr/>
        </p:nvSpPr>
        <p:spPr>
          <a:xfrm>
            <a:off x="340956" y="2101677"/>
            <a:ext cx="5553973" cy="16956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Karakteristik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umum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 baseline="30000">
                <a:solidFill>
                  <a:schemeClr val="tx1"/>
                </a:solidFill>
              </a:rPr>
              <a:t>[1] </a:t>
            </a:r>
            <a:r>
              <a:rPr lang="en-US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berwarna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Relatif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volatil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Komposisi</a:t>
            </a:r>
            <a:r>
              <a:rPr lang="en-US">
                <a:solidFill>
                  <a:schemeClr val="tx1"/>
                </a:solidFill>
              </a:rPr>
              <a:t> rata </a:t>
            </a:r>
            <a:r>
              <a:rPr lang="en-US" err="1">
                <a:solidFill>
                  <a:schemeClr val="tx1"/>
                </a:solidFill>
              </a:rPr>
              <a:t>rata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12,5</a:t>
            </a:r>
            <a:r>
              <a:rPr lang="en-US">
                <a:solidFill>
                  <a:schemeClr val="tx1"/>
                </a:solidFill>
              </a:rPr>
              <a:t>H</a:t>
            </a:r>
            <a:r>
              <a:rPr lang="en-US" baseline="-25000">
                <a:solidFill>
                  <a:schemeClr val="tx1"/>
                </a:solidFill>
              </a:rPr>
              <a:t>24,4</a:t>
            </a:r>
            <a:r>
              <a:rPr lang="en-US">
                <a:solidFill>
                  <a:schemeClr val="tx1"/>
                </a:solidFill>
              </a:rPr>
              <a:t> ,BM = 175 g/mol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Rentang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rantai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9</a:t>
            </a:r>
            <a:r>
              <a:rPr lang="en-US">
                <a:solidFill>
                  <a:schemeClr val="tx1"/>
                </a:solidFill>
              </a:rPr>
              <a:t>-C</a:t>
            </a:r>
            <a:r>
              <a:rPr lang="en-US" baseline="-25000">
                <a:solidFill>
                  <a:schemeClr val="tx1"/>
                </a:solidFill>
              </a:rPr>
              <a:t>15</a:t>
            </a:r>
            <a:endParaRPr lang="en-ID" baseline="-250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39F07-B1F0-490C-9307-C62A42E76910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Goodger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E., dan Vere, R. (1985):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Aviation Fuels Technology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Macmillan Publishers Ltd, Hampshire and London.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Nelson, E. S., dan Reddy, D. R. (2017):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Sustainable Energy Developments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Taylor &amp; Francis Group, London.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DC23356-161E-7C78-9FED-A19532D263A6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Avtur</a:t>
            </a:r>
            <a:endParaRPr lang="en-US" sz="4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2B3AF0-98A7-13F2-7A12-8BE3379B49F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1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B9129-AF91-41F2-B899-C79EDF3B7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08975"/>
              </p:ext>
            </p:extLst>
          </p:nvPr>
        </p:nvGraphicFramePr>
        <p:xfrm>
          <a:off x="541728" y="1838260"/>
          <a:ext cx="8948502" cy="4034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1380">
                  <a:extLst>
                    <a:ext uri="{9D8B030D-6E8A-4147-A177-3AD203B41FA5}">
                      <a16:colId xmlns:a16="http://schemas.microsoft.com/office/drawing/2014/main" val="3511631980"/>
                    </a:ext>
                  </a:extLst>
                </a:gridCol>
                <a:gridCol w="1673229">
                  <a:extLst>
                    <a:ext uri="{9D8B030D-6E8A-4147-A177-3AD203B41FA5}">
                      <a16:colId xmlns:a16="http://schemas.microsoft.com/office/drawing/2014/main" val="1431891922"/>
                    </a:ext>
                  </a:extLst>
                </a:gridCol>
                <a:gridCol w="2707096">
                  <a:extLst>
                    <a:ext uri="{9D8B030D-6E8A-4147-A177-3AD203B41FA5}">
                      <a16:colId xmlns:a16="http://schemas.microsoft.com/office/drawing/2014/main" val="2225275534"/>
                    </a:ext>
                  </a:extLst>
                </a:gridCol>
                <a:gridCol w="1940946">
                  <a:extLst>
                    <a:ext uri="{9D8B030D-6E8A-4147-A177-3AD203B41FA5}">
                      <a16:colId xmlns:a16="http://schemas.microsoft.com/office/drawing/2014/main" val="4182350485"/>
                    </a:ext>
                  </a:extLst>
                </a:gridCol>
                <a:gridCol w="1725851">
                  <a:extLst>
                    <a:ext uri="{9D8B030D-6E8A-4147-A177-3AD203B41FA5}">
                      <a16:colId xmlns:a16="http://schemas.microsoft.com/office/drawing/2014/main" val="1509123345"/>
                    </a:ext>
                  </a:extLst>
                </a:gridCol>
              </a:tblGrid>
              <a:tr h="651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Tahun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Umpan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Maskapai Penerbangan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Kandungan Bioavtur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Rute konversi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extLst>
                  <a:ext uri="{0D108BD9-81ED-4DB2-BD59-A6C34878D82A}">
                    <a16:rowId xmlns:a16="http://schemas.microsoft.com/office/drawing/2014/main" val="1974774940"/>
                  </a:ext>
                </a:extLst>
              </a:tr>
              <a:tr h="3336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Kelapa &amp; </a:t>
                      </a: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Babassu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Virgin Atlantic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918479560"/>
                  </a:ext>
                </a:extLst>
              </a:tr>
              <a:tr h="3333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New Zealand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73283903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2009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Camelina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84420304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197965315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France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335239770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AeroMexico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50106423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Alga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Continental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Alcohol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552305239"/>
                  </a:ext>
                </a:extLst>
              </a:tr>
              <a:tr h="827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2013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Palm oil &amp; 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China Eastern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12142155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99546CA-5C97-4AF0-BF74-4C092CF6B408}"/>
              </a:ext>
            </a:extLst>
          </p:cNvPr>
          <p:cNvSpPr/>
          <p:nvPr/>
        </p:nvSpPr>
        <p:spPr>
          <a:xfrm>
            <a:off x="9865862" y="3429000"/>
            <a:ext cx="1784410" cy="8611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Indonesia???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41266-3A2C-4F0A-84EB-FE6D36547782}"/>
              </a:ext>
            </a:extLst>
          </p:cNvPr>
          <p:cNvSpPr/>
          <p:nvPr/>
        </p:nvSpPr>
        <p:spPr>
          <a:xfrm>
            <a:off x="541728" y="1269507"/>
            <a:ext cx="8948502" cy="426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1.2 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bioavtur</a:t>
            </a:r>
            <a:r>
              <a:rPr lang="en-ID" sz="16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2DEA6-EF91-4B2F-A74B-2857CDC66115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81988B4-341D-54A3-A970-CF92760F4978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03879-AB58-8D44-6A34-A1B10AEDC0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0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26336" y="3814007"/>
            <a:ext cx="10366504" cy="2229130"/>
            <a:chOff x="641074" y="3933059"/>
            <a:chExt cx="6254240" cy="2014553"/>
          </a:xfrm>
        </p:grpSpPr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6D0BF2-1840-4CAC-8B6A-3170E1BFE294}"/>
              </a:ext>
            </a:extLst>
          </p:cNvPr>
          <p:cNvSpPr txBox="1"/>
          <p:nvPr/>
        </p:nvSpPr>
        <p:spPr>
          <a:xfrm>
            <a:off x="1211155" y="5514169"/>
            <a:ext cx="21485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err="1">
                <a:solidFill>
                  <a:schemeClr val="accent1"/>
                </a:solidFill>
              </a:rPr>
              <a:t>Minyak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sawit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jagung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endParaRPr lang="en-US" altLang="ko-KR" sz="14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08B3A-B6E5-4825-89A7-72FD71505F09}"/>
              </a:ext>
            </a:extLst>
          </p:cNvPr>
          <p:cNvSpPr txBox="1"/>
          <p:nvPr/>
        </p:nvSpPr>
        <p:spPr>
          <a:xfrm>
            <a:off x="3750036" y="5123917"/>
            <a:ext cx="21956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jelantah</a:t>
            </a:r>
            <a:r>
              <a:rPr lang="en-US" altLang="ko-KR" sz="1400">
                <a:solidFill>
                  <a:schemeClr val="accent2"/>
                </a:solidFill>
              </a:rPr>
              <a:t>, </a:t>
            </a:r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jarak</a:t>
            </a:r>
            <a:endParaRPr lang="en-US" altLang="ko-KR" sz="140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79216-3864-4B30-B36C-62B399823AFC}"/>
              </a:ext>
            </a:extLst>
          </p:cNvPr>
          <p:cNvSpPr txBox="1"/>
          <p:nvPr/>
        </p:nvSpPr>
        <p:spPr>
          <a:xfrm>
            <a:off x="6378898" y="4869886"/>
            <a:ext cx="22881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</a:rPr>
              <a:t>Alga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D38DE-7B52-4CEF-847E-F16B270CE2B6}"/>
              </a:ext>
            </a:extLst>
          </p:cNvPr>
          <p:cNvSpPr txBox="1"/>
          <p:nvPr/>
        </p:nvSpPr>
        <p:spPr>
          <a:xfrm>
            <a:off x="9043006" y="4319475"/>
            <a:ext cx="224983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Gas CO &amp; H</a:t>
            </a:r>
            <a:r>
              <a:rPr lang="en-US" altLang="ko-KR" sz="1400" baseline="-25000">
                <a:solidFill>
                  <a:schemeClr val="accent4"/>
                </a:solidFill>
              </a:rPr>
              <a:t>2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cahaya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matahari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organisme</a:t>
            </a:r>
            <a:r>
              <a:rPr lang="en-US" altLang="ko-KR" sz="1400">
                <a:solidFill>
                  <a:schemeClr val="accent4"/>
                </a:solidFill>
              </a:rPr>
              <a:t> yang </a:t>
            </a:r>
            <a:r>
              <a:rPr lang="en-US" altLang="ko-KR" sz="1400" err="1">
                <a:solidFill>
                  <a:schemeClr val="accent4"/>
                </a:solidFill>
              </a:rPr>
              <a:t>gennya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dimodifikasi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>
            <a:cxnSpLocks/>
          </p:cNvCxnSpPr>
          <p:nvPr/>
        </p:nvCxnSpPr>
        <p:spPr>
          <a:xfrm flipV="1">
            <a:off x="1016974" y="2283305"/>
            <a:ext cx="22728" cy="2998776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>
            <a:cxnSpLocks/>
          </p:cNvCxnSpPr>
          <p:nvPr/>
        </p:nvCxnSpPr>
        <p:spPr>
          <a:xfrm flipV="1">
            <a:off x="3611806" y="1931659"/>
            <a:ext cx="11362" cy="3008186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>
            <a:cxnSpLocks/>
          </p:cNvCxnSpPr>
          <p:nvPr/>
        </p:nvCxnSpPr>
        <p:spPr>
          <a:xfrm flipV="1">
            <a:off x="6232648" y="1554098"/>
            <a:ext cx="30480" cy="2979942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>
            <a:cxnSpLocks/>
          </p:cNvCxnSpPr>
          <p:nvPr/>
        </p:nvCxnSpPr>
        <p:spPr>
          <a:xfrm flipV="1">
            <a:off x="8886832" y="1187524"/>
            <a:ext cx="0" cy="2979943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120665" y="2337002"/>
            <a:ext cx="2357642" cy="2705916"/>
            <a:chOff x="4974898" y="1792796"/>
            <a:chExt cx="1447173" cy="8486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74898" y="1960927"/>
              <a:ext cx="1447173" cy="68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r>
                <a:rPr lang="en-US" altLang="ko-KR" sz="15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b="1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sustainable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air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   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86456" y="1792796"/>
              <a:ext cx="1374974" cy="10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688823" y="1899613"/>
            <a:ext cx="2427766" cy="2902709"/>
            <a:chOff x="4896770" y="1779338"/>
            <a:chExt cx="1453426" cy="9241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896770" y="1939185"/>
              <a:ext cx="1453426" cy="76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non-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yaitu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energi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waste biomass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ada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&amp;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komposisinya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bervariasi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(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jelantah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)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05393" y="1779338"/>
              <a:ext cx="1374974" cy="10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6319853" y="1611712"/>
            <a:ext cx="2358369" cy="2945333"/>
            <a:chOff x="4944618" y="1743178"/>
            <a:chExt cx="1416285" cy="2127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44618" y="1969894"/>
              <a:ext cx="1409570" cy="1900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Alga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memerlukan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luas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belum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feasible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secara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ekonomi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sampai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saat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masalah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dalam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budidaya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pemanenan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ekstraksi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efisien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85929" y="1743178"/>
              <a:ext cx="1374974" cy="158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8973654" y="1234763"/>
            <a:ext cx="2389764" cy="2983051"/>
            <a:chOff x="4958851" y="1593338"/>
            <a:chExt cx="1416817" cy="159511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58851" y="1904758"/>
              <a:ext cx="1416817" cy="128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organisme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gennya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dimodifikasi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makhluk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hidup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lebih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ramah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lingkungan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biayanya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mahal,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membutuhkan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teknologi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tinggi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peralatan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canggih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5000694" y="1593338"/>
              <a:ext cx="1374974" cy="181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71CFE-05D8-425F-8825-ECB6AF4C98FB}"/>
              </a:ext>
            </a:extLst>
          </p:cNvPr>
          <p:cNvSpPr/>
          <p:nvPr/>
        </p:nvSpPr>
        <p:spPr>
          <a:xfrm>
            <a:off x="499458" y="6231456"/>
            <a:ext cx="11085899" cy="472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: Doliente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US" sz="1200" i="1">
                <a:solidFill>
                  <a:schemeClr val="tx1"/>
                </a:solidFill>
              </a:rPr>
              <a:t>Frontiers in Energy Research</a:t>
            </a:r>
            <a:r>
              <a:rPr lang="en-US" sz="1200">
                <a:solidFill>
                  <a:schemeClr val="tx1"/>
                </a:solidFill>
              </a:rPr>
              <a:t>, 8(July), 1–38.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034B7824-D17D-6ADE-1C37-3F81EB76DDD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Jenis</a:t>
            </a:r>
            <a:r>
              <a:rPr lang="en-US" sz="4400"/>
              <a:t> </a:t>
            </a:r>
            <a:r>
              <a:rPr lang="en-US" sz="4400" err="1"/>
              <a:t>Umpan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E3EB50-B0F4-96E3-6CFE-C5943808416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1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78CE1-AED1-435E-B728-9CFE5E6752A9}"/>
              </a:ext>
            </a:extLst>
          </p:cNvPr>
          <p:cNvSpPr/>
          <p:nvPr/>
        </p:nvSpPr>
        <p:spPr>
          <a:xfrm>
            <a:off x="751642" y="1238097"/>
            <a:ext cx="10688716" cy="6450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>
                <a:solidFill>
                  <a:schemeClr val="tx1"/>
                </a:solidFill>
              </a:rPr>
              <a:t>Proses </a:t>
            </a:r>
            <a:r>
              <a:rPr lang="en-US" sz="1400" err="1">
                <a:solidFill>
                  <a:schemeClr val="tx1"/>
                </a:solidFill>
              </a:rPr>
              <a:t>konversi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oleokimia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seperti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hidroproses</a:t>
            </a:r>
            <a:r>
              <a:rPr lang="en-US" sz="1400">
                <a:solidFill>
                  <a:schemeClr val="tx1"/>
                </a:solidFill>
              </a:rPr>
              <a:t> lipid </a:t>
            </a:r>
            <a:r>
              <a:rPr lang="en-US" sz="1400" err="1">
                <a:solidFill>
                  <a:schemeClr val="tx1"/>
                </a:solidFill>
              </a:rPr>
              <a:t>dari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minyak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nabati</a:t>
            </a:r>
            <a:r>
              <a:rPr lang="en-US" sz="1400">
                <a:solidFill>
                  <a:schemeClr val="tx1"/>
                </a:solidFill>
              </a:rPr>
              <a:t>. </a:t>
            </a:r>
            <a:r>
              <a:rPr lang="en-US" sz="1400" err="1">
                <a:solidFill>
                  <a:schemeClr val="tx1"/>
                </a:solidFill>
              </a:rPr>
              <a:t>Sampai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tahun</a:t>
            </a:r>
            <a:r>
              <a:rPr lang="en-US" sz="1400">
                <a:solidFill>
                  <a:schemeClr val="tx1"/>
                </a:solidFill>
              </a:rPr>
              <a:t> 2020, HEFA </a:t>
            </a:r>
            <a:r>
              <a:rPr lang="en-US" sz="1400" err="1">
                <a:solidFill>
                  <a:schemeClr val="tx1"/>
                </a:solidFill>
              </a:rPr>
              <a:t>satu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satunya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rute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produksi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bioavtur</a:t>
            </a:r>
            <a:r>
              <a:rPr lang="en-US" sz="1400">
                <a:solidFill>
                  <a:schemeClr val="tx1"/>
                </a:solidFill>
              </a:rPr>
              <a:t> yang </a:t>
            </a:r>
            <a:r>
              <a:rPr lang="en-US" sz="1400" err="1">
                <a:solidFill>
                  <a:schemeClr val="tx1"/>
                </a:solidFill>
              </a:rPr>
              <a:t>diimplementasikan</a:t>
            </a:r>
            <a:r>
              <a:rPr lang="en-US" sz="1400">
                <a:solidFill>
                  <a:schemeClr val="tx1"/>
                </a:solidFill>
              </a:rPr>
              <a:t> pada </a:t>
            </a:r>
            <a:r>
              <a:rPr lang="en-US" sz="1400" err="1">
                <a:solidFill>
                  <a:schemeClr val="tx1"/>
                </a:solidFill>
              </a:rPr>
              <a:t>skala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industri</a:t>
            </a:r>
            <a:endParaRPr lang="en-ID" sz="140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FBB43-2C8E-47A5-A961-10BC5D20FE81}"/>
              </a:ext>
            </a:extLst>
          </p:cNvPr>
          <p:cNvSpPr/>
          <p:nvPr/>
        </p:nvSpPr>
        <p:spPr>
          <a:xfrm>
            <a:off x="422181" y="1034261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HEFA (</a:t>
            </a:r>
            <a:r>
              <a:rPr lang="en-US" sz="1600" b="1" i="1" err="1">
                <a:solidFill>
                  <a:schemeClr val="bg1"/>
                </a:solidFill>
              </a:rPr>
              <a:t>hydroprocessed</a:t>
            </a:r>
            <a:r>
              <a:rPr lang="en-US" sz="1600" b="1" i="1">
                <a:solidFill>
                  <a:schemeClr val="bg1"/>
                </a:solidFill>
              </a:rPr>
              <a:t> esters and fatty acids</a:t>
            </a:r>
            <a:r>
              <a:rPr lang="en-US" sz="1600" b="1">
                <a:solidFill>
                  <a:schemeClr val="bg1"/>
                </a:solidFill>
              </a:rPr>
              <a:t>)</a:t>
            </a:r>
            <a:endParaRPr lang="en-ID" sz="1600" b="1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78946B-F835-425D-8CD1-097424F851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2679" y="1921970"/>
            <a:ext cx="7167881" cy="40321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3A73F1-50EE-4576-BF43-CAD934ACD14F}"/>
              </a:ext>
            </a:extLst>
          </p:cNvPr>
          <p:cNvSpPr/>
          <p:nvPr/>
        </p:nvSpPr>
        <p:spPr>
          <a:xfrm>
            <a:off x="4500949" y="5994755"/>
            <a:ext cx="3082915" cy="325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Gambar 1.1 </a:t>
            </a:r>
            <a:r>
              <a:rPr lang="en-US" sz="1600">
                <a:solidFill>
                  <a:schemeClr val="tx1"/>
                </a:solidFill>
              </a:rPr>
              <a:t>Proses HEFA</a:t>
            </a:r>
            <a:r>
              <a:rPr lang="en-US" sz="1600" baseline="30000">
                <a:solidFill>
                  <a:schemeClr val="tx1"/>
                </a:solidFill>
              </a:rPr>
              <a:t>[1]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A6886-9A1A-4095-8C0B-036134376199}"/>
              </a:ext>
            </a:extLst>
          </p:cNvPr>
          <p:cNvSpPr/>
          <p:nvPr/>
        </p:nvSpPr>
        <p:spPr>
          <a:xfrm>
            <a:off x="499458" y="6375036"/>
            <a:ext cx="11085899" cy="3291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D3467-0A12-4E48-8B2D-62F1BD585052}"/>
              </a:ext>
            </a:extLst>
          </p:cNvPr>
          <p:cNvSpPr/>
          <p:nvPr/>
        </p:nvSpPr>
        <p:spPr>
          <a:xfrm>
            <a:off x="3316604" y="3598584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1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432A8-63EA-4DA3-9E14-5D6FDA66AFE3}"/>
              </a:ext>
            </a:extLst>
          </p:cNvPr>
          <p:cNvSpPr/>
          <p:nvPr/>
        </p:nvSpPr>
        <p:spPr>
          <a:xfrm>
            <a:off x="7419090" y="2706262"/>
            <a:ext cx="2024628" cy="824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FA09D-1E33-4337-A917-5DF064039EC3}"/>
              </a:ext>
            </a:extLst>
          </p:cNvPr>
          <p:cNvSpPr/>
          <p:nvPr/>
        </p:nvSpPr>
        <p:spPr>
          <a:xfrm>
            <a:off x="9433558" y="293609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4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70CE8-F736-4163-9BE2-9755FE0A5E14}"/>
              </a:ext>
            </a:extLst>
          </p:cNvPr>
          <p:cNvSpPr/>
          <p:nvPr/>
        </p:nvSpPr>
        <p:spPr>
          <a:xfrm>
            <a:off x="4750004" y="360051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2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0C07A-BCC8-4FA3-B024-031BCE50229E}"/>
              </a:ext>
            </a:extLst>
          </p:cNvPr>
          <p:cNvSpPr/>
          <p:nvPr/>
        </p:nvSpPr>
        <p:spPr>
          <a:xfrm>
            <a:off x="6510287" y="3598310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3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AF3FF6-015D-4B76-84A6-0558866CCFBD}"/>
              </a:ext>
            </a:extLst>
          </p:cNvPr>
          <p:cNvSpPr/>
          <p:nvPr/>
        </p:nvSpPr>
        <p:spPr>
          <a:xfrm>
            <a:off x="8833873" y="3992602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5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D78CA9-9544-4F82-84CA-F226970172C1}"/>
              </a:ext>
            </a:extLst>
          </p:cNvPr>
          <p:cNvSpPr/>
          <p:nvPr/>
        </p:nvSpPr>
        <p:spPr>
          <a:xfrm>
            <a:off x="8833873" y="4928543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6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741EA-4677-4806-A163-EC1B91A66BF1}"/>
              </a:ext>
            </a:extLst>
          </p:cNvPr>
          <p:cNvSpPr/>
          <p:nvPr/>
        </p:nvSpPr>
        <p:spPr>
          <a:xfrm>
            <a:off x="7969290" y="5000115"/>
            <a:ext cx="736847" cy="370615"/>
          </a:xfrm>
          <a:prstGeom prst="rect">
            <a:avLst/>
          </a:prstGeom>
          <a:solidFill>
            <a:srgbClr val="F3F3F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endParaRPr lang="en-ID" sz="8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F12402E-BCE1-ECD8-EEB5-6E365ACD182A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Rute</a:t>
            </a:r>
            <a:r>
              <a:rPr lang="en-US" sz="4400"/>
              <a:t> </a:t>
            </a:r>
            <a:r>
              <a:rPr lang="en-US" sz="4400" err="1"/>
              <a:t>Produksi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3FEAF-3A36-03A9-0FF7-C4721636D119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17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hart&#10;&#10;Description automatically generated">
            <a:extLst>
              <a:ext uri="{FF2B5EF4-FFF2-40B4-BE49-F238E27FC236}">
                <a16:creationId xmlns:a16="http://schemas.microsoft.com/office/drawing/2014/main" id="{037D454E-6B88-41CA-BCD1-AF0DE6CB6D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73" y="1195240"/>
            <a:ext cx="4758723" cy="1499278"/>
          </a:xfrm>
          <a:prstGeom prst="rect">
            <a:avLst/>
          </a:prstGeom>
        </p:spPr>
      </p:pic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7912542" y="1941971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9085740" y="1722149"/>
            <a:ext cx="2013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TG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8437050" y="157982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2"/>
                </a:solidFill>
              </a:rPr>
              <a:t>A</a:t>
            </a:r>
            <a:endParaRPr lang="ko-KR" altLang="en-US" sz="2000" b="1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7932264" y="54607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9096741" y="2679644"/>
            <a:ext cx="22296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Dekarboksilasi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8437050" y="270072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B</a:t>
            </a:r>
            <a:endParaRPr lang="ko-KR" altLang="en-US" sz="2000" b="1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7935450" y="3033587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9084836" y="3869864"/>
            <a:ext cx="24007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Hidrodekarbonilasi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8425144" y="390064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4"/>
                </a:solidFill>
              </a:rPr>
              <a:t>C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7923543" y="4264748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9120864" y="5065860"/>
            <a:ext cx="27168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Hidrodeoksigenasi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(HDO)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8445319" y="509663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</a:rPr>
              <a:t>D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 rot="18624381">
            <a:off x="1039222" y="1690900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 rot="2975619">
              <a:off x="1900180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 rot="18522316">
            <a:off x="1037249" y="2807431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 rot="3077684"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 rot="18625380">
            <a:off x="1037247" y="4006814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 rot="2974620"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 rot="18534663">
            <a:off x="1032612" y="5125637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 rot="3065337"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>
            <a:off x="7769921" y="1496492"/>
            <a:ext cx="0" cy="44706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EFA850-A124-4FAC-9807-A85D59DADB4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6"/>
          <a:stretch/>
        </p:blipFill>
        <p:spPr>
          <a:xfrm>
            <a:off x="1831373" y="2700728"/>
            <a:ext cx="5214729" cy="31349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1EFE91-EBD0-455C-BE6F-AD3D42299062}"/>
              </a:ext>
            </a:extLst>
          </p:cNvPr>
          <p:cNvSpPr txBox="1"/>
          <p:nvPr/>
        </p:nvSpPr>
        <p:spPr>
          <a:xfrm>
            <a:off x="1595660" y="5967124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1.2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Skema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umum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trigliserida</a:t>
            </a:r>
            <a:r>
              <a:rPr lang="en-US" sz="1400" baseline="30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[1]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ACF8B-3EB1-4F08-9520-BA26C3DCFF53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Sotelo-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Boyas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R., Trejo-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Zarraga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F., dan Jesus Hernandez-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Loyo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 de (2012):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Hydroconversion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of Triglycerides into Green Liquid Fuels,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Hydrogenation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49F04CF9-6BB7-B43C-9344-DD4728AC34F5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Hidrogenasi</a:t>
            </a:r>
            <a:r>
              <a:rPr lang="en-US" sz="4400"/>
              <a:t> dan </a:t>
            </a:r>
            <a:r>
              <a:rPr lang="en-US" sz="4400" err="1"/>
              <a:t>Deoksigenasi</a:t>
            </a:r>
            <a:endParaRPr lang="en-US" sz="4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4C23C2-6DE9-C458-FF75-1D336FDDC800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0533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EC4AFCC39E149AA1ABBAEEC458E2F" ma:contentTypeVersion="5" ma:contentTypeDescription="Create a new document." ma:contentTypeScope="" ma:versionID="4a6c5362b690132bee29faf0730ed3da">
  <xsd:schema xmlns:xsd="http://www.w3.org/2001/XMLSchema" xmlns:xs="http://www.w3.org/2001/XMLSchema" xmlns:p="http://schemas.microsoft.com/office/2006/metadata/properties" xmlns:ns3="81eb2423-cff3-4869-9df2-2c7b9f016c9b" xmlns:ns4="916f8b08-8ec7-411b-865e-383565933381" targetNamespace="http://schemas.microsoft.com/office/2006/metadata/properties" ma:root="true" ma:fieldsID="ba08c075559a6485d22f66b8063b403d" ns3:_="" ns4:_="">
    <xsd:import namespace="81eb2423-cff3-4869-9df2-2c7b9f016c9b"/>
    <xsd:import namespace="916f8b08-8ec7-411b-865e-383565933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b2423-cff3-4869-9df2-2c7b9f016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f8b08-8ec7-411b-865e-383565933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8947DE-3915-4BFE-9811-112962F43F37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916f8b08-8ec7-411b-865e-383565933381"/>
    <ds:schemaRef ds:uri="81eb2423-cff3-4869-9df2-2c7b9f016c9b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8E22FD4-560E-4563-8AE0-37439EACD1B8}">
  <ds:schemaRefs>
    <ds:schemaRef ds:uri="81eb2423-cff3-4869-9df2-2c7b9f016c9b"/>
    <ds:schemaRef ds:uri="916f8b08-8ec7-411b-865e-383565933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FD9E7FE-DF26-47CE-922F-E789E2084C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3392</Words>
  <Application>Microsoft Office PowerPoint</Application>
  <PresentationFormat>Widescreen</PresentationFormat>
  <Paragraphs>785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pramaandrisi@gmail.com</cp:lastModifiedBy>
  <cp:revision>104</cp:revision>
  <dcterms:created xsi:type="dcterms:W3CDTF">2020-01-20T05:08:25Z</dcterms:created>
  <dcterms:modified xsi:type="dcterms:W3CDTF">2022-07-21T05:15:34Z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0x010100997EC4AFCC39E149AA1ABBAEEC458E2F</vt:lpwstr>
  </property>
</Properties>
</file>